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1" r:id="rId1"/>
  </p:sldMasterIdLst>
  <p:notesMasterIdLst>
    <p:notesMasterId r:id="rId32"/>
  </p:notesMasterIdLst>
  <p:sldIdLst>
    <p:sldId id="256" r:id="rId2"/>
    <p:sldId id="257" r:id="rId3"/>
    <p:sldId id="262" r:id="rId4"/>
    <p:sldId id="285" r:id="rId5"/>
    <p:sldId id="263" r:id="rId6"/>
    <p:sldId id="280" r:id="rId7"/>
    <p:sldId id="281" r:id="rId8"/>
    <p:sldId id="264" r:id="rId9"/>
    <p:sldId id="265" r:id="rId10"/>
    <p:sldId id="277" r:id="rId11"/>
    <p:sldId id="260" r:id="rId12"/>
    <p:sldId id="258" r:id="rId13"/>
    <p:sldId id="259" r:id="rId14"/>
    <p:sldId id="261" r:id="rId15"/>
    <p:sldId id="283" r:id="rId16"/>
    <p:sldId id="284" r:id="rId17"/>
    <p:sldId id="266" r:id="rId18"/>
    <p:sldId id="268" r:id="rId19"/>
    <p:sldId id="272" r:id="rId20"/>
    <p:sldId id="273" r:id="rId21"/>
    <p:sldId id="271" r:id="rId22"/>
    <p:sldId id="267" r:id="rId23"/>
    <p:sldId id="269" r:id="rId24"/>
    <p:sldId id="279" r:id="rId25"/>
    <p:sldId id="282" r:id="rId26"/>
    <p:sldId id="278" r:id="rId27"/>
    <p:sldId id="270" r:id="rId28"/>
    <p:sldId id="274" r:id="rId29"/>
    <p:sldId id="276" r:id="rId30"/>
    <p:sldId id="275" r:id="rId31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7" autoAdjust="0"/>
    <p:restoredTop sz="72351" autoAdjust="0"/>
  </p:normalViewPr>
  <p:slideViewPr>
    <p:cSldViewPr snapToGrid="0">
      <p:cViewPr varScale="1">
        <p:scale>
          <a:sx n="54" d="100"/>
          <a:sy n="54" d="100"/>
        </p:scale>
        <p:origin x="138" y="3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6C39F-5D97-4409-AEBA-1529F9B78A89}" type="datetimeFigureOut">
              <a:rPr lang="tr-TR" smtClean="0"/>
              <a:t>9.02.2021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2FB8C-D9C8-45DE-A271-7CF55812AF0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30100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664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374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16850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437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61947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97912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72FB8C-D9C8-45DE-A271-7CF55812AF00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6157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7944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7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1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48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36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5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513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48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00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2/9/2021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13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2/9/2021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1223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40" r:id="rId6"/>
    <p:sldLayoutId id="2147483745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44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5.emf"/><Relationship Id="rId7" Type="http://schemas.openxmlformats.org/officeDocument/2006/relationships/image" Target="../media/image51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4.emf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70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.emf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5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emf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8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5.emf"/><Relationship Id="rId7" Type="http://schemas.openxmlformats.org/officeDocument/2006/relationships/image" Target="../media/image16.jpe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44" name="Freeform: Shape 19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Freeform: Shape 20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Başlık 1">
            <a:extLst>
              <a:ext uri="{FF2B5EF4-FFF2-40B4-BE49-F238E27FC236}">
                <a16:creationId xmlns:a16="http://schemas.microsoft.com/office/drawing/2014/main" id="{1250C1EE-A974-4FC8-B320-B1E2805FB3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000" y="198022"/>
            <a:ext cx="4238978" cy="3963161"/>
          </a:xfrm>
        </p:spPr>
        <p:txBody>
          <a:bodyPr>
            <a:normAutofit/>
          </a:bodyPr>
          <a:lstStyle/>
          <a:p>
            <a:pPr algn="l"/>
            <a:r>
              <a:rPr lang="tr-TR" sz="6800" dirty="0"/>
              <a:t>ALTIN MADENİ ZOOM PANELİ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E55DDEC-CA02-4F34-A411-72125788DE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10122"/>
            <a:ext cx="3510844" cy="621749"/>
          </a:xfrm>
        </p:spPr>
        <p:txBody>
          <a:bodyPr>
            <a:noAutofit/>
          </a:bodyPr>
          <a:lstStyle/>
          <a:p>
            <a:pPr algn="l"/>
            <a:r>
              <a:rPr lang="tr-TR" sz="5000" dirty="0">
                <a:solidFill>
                  <a:schemeClr val="accent1"/>
                </a:solidFill>
                <a:latin typeface="+mj-lt"/>
                <a:cs typeface="Cavolini" panose="020B0502040204020203" pitchFamily="66" charset="0"/>
              </a:rPr>
              <a:t>HOŞGELDİNİZ</a:t>
            </a:r>
          </a:p>
        </p:txBody>
      </p:sp>
      <p:pic>
        <p:nvPicPr>
          <p:cNvPr id="43" name="Resim 42" descr="metin içeren bir resim&#10;&#10;Açıklama otomatik olarak oluşturuldu">
            <a:extLst>
              <a:ext uri="{FF2B5EF4-FFF2-40B4-BE49-F238E27FC236}">
                <a16:creationId xmlns:a16="http://schemas.microsoft.com/office/drawing/2014/main" id="{93A33161-DDCA-4DC6-A52D-9C433C062C5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304" y="1"/>
            <a:ext cx="8812696" cy="6858000"/>
          </a:xfrm>
          <a:prstGeom prst="rect">
            <a:avLst/>
          </a:prstGeom>
        </p:spPr>
      </p:pic>
      <p:pic>
        <p:nvPicPr>
          <p:cNvPr id="5" name="fairy-tail-sad-theme-song">
            <a:hlinkClick r:id="" action="ppaction://media"/>
            <a:extLst>
              <a:ext uri="{FF2B5EF4-FFF2-40B4-BE49-F238E27FC236}">
                <a16:creationId xmlns:a16="http://schemas.microsoft.com/office/drawing/2014/main" id="{09458159-D4EF-4CFA-8BED-6CDFEE89B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2400" y="122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64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9"/>
    </mc:Choice>
    <mc:Fallback xmlns="">
      <p:transition spd="slow" advTm="4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3" name="Resim 12" descr="metin, kişi, açık hava, poz içeren bir resim&#10;&#10;Açıklama otomatik olarak oluşturuldu">
            <a:extLst>
              <a:ext uri="{FF2B5EF4-FFF2-40B4-BE49-F238E27FC236}">
                <a16:creationId xmlns:a16="http://schemas.microsoft.com/office/drawing/2014/main" id="{CEB2C3AE-74DA-4F9B-BBDA-34BB62BACE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657" y="2434463"/>
            <a:ext cx="4326343" cy="2566060"/>
          </a:xfrm>
          <a:prstGeom prst="rect">
            <a:avLst/>
          </a:prstGeom>
        </p:spPr>
      </p:pic>
      <p:sp>
        <p:nvSpPr>
          <p:cNvPr id="17" name="İçerik Yer Tutucusu 8">
            <a:extLst>
              <a:ext uri="{FF2B5EF4-FFF2-40B4-BE49-F238E27FC236}">
                <a16:creationId xmlns:a16="http://schemas.microsoft.com/office/drawing/2014/main" id="{FB4AA092-6514-49C4-BC94-E5E3255C6FBA}"/>
              </a:ext>
            </a:extLst>
          </p:cNvPr>
          <p:cNvSpPr txBox="1">
            <a:spLocks/>
          </p:cNvSpPr>
          <p:nvPr/>
        </p:nvSpPr>
        <p:spPr>
          <a:xfrm>
            <a:off x="-129938" y="1366687"/>
            <a:ext cx="12321938" cy="939285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Hukuk Mücadeleleri ve</a:t>
            </a:r>
          </a:p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Ünye Kent Konseyi Kent ve Çevre Araştırmaları Çalışma Grubu Maden Sunumu</a:t>
            </a:r>
          </a:p>
        </p:txBody>
      </p:sp>
      <p:pic>
        <p:nvPicPr>
          <p:cNvPr id="8" name="Resim 7" descr="kişi, ağaç, açık hava, insanlar içeren bir resim&#10;&#10;Açıklama otomatik olarak oluşturuldu">
            <a:extLst>
              <a:ext uri="{FF2B5EF4-FFF2-40B4-BE49-F238E27FC236}">
                <a16:creationId xmlns:a16="http://schemas.microsoft.com/office/drawing/2014/main" id="{233DE7A4-ED59-4CD9-A092-D17679ED503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1621"/>
            <a:ext cx="3575713" cy="2566100"/>
          </a:xfrm>
          <a:prstGeom prst="rect">
            <a:avLst/>
          </a:prstGeom>
        </p:spPr>
      </p:pic>
      <p:pic>
        <p:nvPicPr>
          <p:cNvPr id="22" name="Resim 21" descr="metin, açık hava, kişi, insanlar içeren bir resim&#10;&#10;Açıklama otomatik olarak oluşturuldu">
            <a:extLst>
              <a:ext uri="{FF2B5EF4-FFF2-40B4-BE49-F238E27FC236}">
                <a16:creationId xmlns:a16="http://schemas.microsoft.com/office/drawing/2014/main" id="{C11CB707-9F1B-4365-B3D3-35528FC311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2828" y="2471621"/>
            <a:ext cx="3575713" cy="256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"/>
    </mc:Choice>
    <mc:Fallback xmlns="">
      <p:transition spd="slow" advTm="5134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875547"/>
            <a:ext cx="2808371" cy="1720516"/>
          </a:xfrm>
        </p:spPr>
        <p:txBody>
          <a:bodyPr>
            <a:normAutofit lnSpcReduction="10000"/>
          </a:bodyPr>
          <a:lstStyle/>
          <a:p>
            <a:r>
              <a:rPr lang="tr-TR" dirty="0"/>
              <a:t>Yıl 2000</a:t>
            </a:r>
          </a:p>
          <a:p>
            <a:r>
              <a:rPr lang="tr-TR" dirty="0"/>
              <a:t>ALTINTEPE Maden İşletmesi Kuruldu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6" name="Resim 5" descr="açık hava, kişi, gök, kar içeren bir resim&#10;&#10;Açıklama otomatik olarak oluşturuldu">
            <a:extLst>
              <a:ext uri="{FF2B5EF4-FFF2-40B4-BE49-F238E27FC236}">
                <a16:creationId xmlns:a16="http://schemas.microsoft.com/office/drawing/2014/main" id="{33C99541-BA38-4FD7-8522-BA50F1D66B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464" y="2752826"/>
            <a:ext cx="4081562" cy="2295879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8257AB71-880D-4D8B-B580-01B6F489630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0757"/>
            <a:ext cx="2318935" cy="2294558"/>
          </a:xfrm>
          <a:prstGeom prst="rect">
            <a:avLst/>
          </a:prstGeom>
        </p:spPr>
      </p:pic>
      <p:pic>
        <p:nvPicPr>
          <p:cNvPr id="29" name="Resim 28" descr="açık hava içeren bir resim&#10;&#10;Açıklama otomatik olarak oluşturuldu">
            <a:extLst>
              <a:ext uri="{FF2B5EF4-FFF2-40B4-BE49-F238E27FC236}">
                <a16:creationId xmlns:a16="http://schemas.microsoft.com/office/drawing/2014/main" id="{AF9480E5-A183-45CE-9F36-215947500B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8666" y="2735304"/>
            <a:ext cx="3978764" cy="2282489"/>
          </a:xfrm>
          <a:prstGeom prst="rect">
            <a:avLst/>
          </a:prstGeom>
        </p:spPr>
      </p:pic>
      <p:sp>
        <p:nvSpPr>
          <p:cNvPr id="33" name="Metin kutusu 32">
            <a:extLst>
              <a:ext uri="{FF2B5EF4-FFF2-40B4-BE49-F238E27FC236}">
                <a16:creationId xmlns:a16="http://schemas.microsoft.com/office/drawing/2014/main" id="{E97CC4A3-706A-495E-B7F0-8F3ED687915A}"/>
              </a:ext>
            </a:extLst>
          </p:cNvPr>
          <p:cNvSpPr txBox="1"/>
          <p:nvPr/>
        </p:nvSpPr>
        <p:spPr>
          <a:xfrm>
            <a:off x="0" y="1206042"/>
            <a:ext cx="121774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Yerinde Jeolojik Araştırma Çalışmalarımız</a:t>
            </a:r>
          </a:p>
        </p:txBody>
      </p:sp>
    </p:spTree>
    <p:extLst>
      <p:ext uri="{BB962C8B-B14F-4D97-AF65-F5344CB8AC3E}">
        <p14:creationId xmlns:p14="http://schemas.microsoft.com/office/powerpoint/2010/main" val="8168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9"/>
    </mc:Choice>
    <mc:Fallback xmlns="">
      <p:transition spd="slow" advTm="4739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22" name="Resim 21" descr="kişi, açık hava, yaşlı içeren bir resim&#10;&#10;Açıklama otomatik olarak oluşturuldu">
            <a:extLst>
              <a:ext uri="{FF2B5EF4-FFF2-40B4-BE49-F238E27FC236}">
                <a16:creationId xmlns:a16="http://schemas.microsoft.com/office/drawing/2014/main" id="{D412E3D3-06AB-4C4D-9BAD-31D4C3CAD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150" y="1606993"/>
            <a:ext cx="4082850" cy="3428323"/>
          </a:xfrm>
          <a:prstGeom prst="rect">
            <a:avLst/>
          </a:prstGeo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50731"/>
            <a:ext cx="3029803" cy="1905103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tr-TR" sz="4000" b="1" dirty="0">
                <a:solidFill>
                  <a:srgbClr val="FF0000"/>
                </a:solidFill>
              </a:rPr>
              <a:t>2016</a:t>
            </a:r>
          </a:p>
          <a:p>
            <a:pPr marL="0" indent="0" algn="r">
              <a:buNone/>
            </a:pPr>
            <a:r>
              <a:rPr lang="tr-TR" sz="4000" dirty="0"/>
              <a:t>İnceleme ve araştırma çalışmalarımız</a:t>
            </a:r>
          </a:p>
        </p:txBody>
      </p:sp>
      <p:pic>
        <p:nvPicPr>
          <p:cNvPr id="5" name="Resim 4" descr="açık hava, zemin, çayır, toprak içeren bir resim&#10;&#10;Açıklama otomatik olarak oluşturuldu">
            <a:extLst>
              <a:ext uri="{FF2B5EF4-FFF2-40B4-BE49-F238E27FC236}">
                <a16:creationId xmlns:a16="http://schemas.microsoft.com/office/drawing/2014/main" id="{5CF47E41-A4E2-4077-AB37-D4713F537B7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5903" y="1635273"/>
            <a:ext cx="5977719" cy="3428323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A7708D7E-D77B-4706-B14C-42074AA91D4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35273"/>
            <a:ext cx="3187575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4"/>
    </mc:Choice>
    <mc:Fallback xmlns="">
      <p:transition spd="slow" advTm="524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1" name="Resim 10" descr="yer, iç mekan, kişi, duvar içeren bir resim&#10;&#10;Açıklama otomatik olarak oluşturuldu">
            <a:extLst>
              <a:ext uri="{FF2B5EF4-FFF2-40B4-BE49-F238E27FC236}">
                <a16:creationId xmlns:a16="http://schemas.microsoft.com/office/drawing/2014/main" id="{7287E234-9D8F-467F-B461-5154857CF68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761" y="2775033"/>
            <a:ext cx="3040112" cy="2280084"/>
          </a:xfrm>
          <a:prstGeom prst="rect">
            <a:avLst/>
          </a:prstGeom>
        </p:spPr>
      </p:pic>
      <p:pic>
        <p:nvPicPr>
          <p:cNvPr id="15" name="Resim 14" descr="metin, tavan, iç mekan, kişi içeren bir resim&#10;&#10;Açıklama otomatik olarak oluşturuldu">
            <a:extLst>
              <a:ext uri="{FF2B5EF4-FFF2-40B4-BE49-F238E27FC236}">
                <a16:creationId xmlns:a16="http://schemas.microsoft.com/office/drawing/2014/main" id="{A36B737A-2429-4400-8DCE-442B79ED19C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91" y="2795211"/>
            <a:ext cx="2813090" cy="2239728"/>
          </a:xfrm>
          <a:prstGeom prst="rect">
            <a:avLst/>
          </a:prstGeom>
        </p:spPr>
      </p:pic>
      <p:sp>
        <p:nvSpPr>
          <p:cNvPr id="25" name="İçerik Yer Tutucusu 8">
            <a:extLst>
              <a:ext uri="{FF2B5EF4-FFF2-40B4-BE49-F238E27FC236}">
                <a16:creationId xmlns:a16="http://schemas.microsoft.com/office/drawing/2014/main" id="{E5409679-0FBC-4F7A-A436-733F36EAFA13}"/>
              </a:ext>
            </a:extLst>
          </p:cNvPr>
          <p:cNvSpPr txBox="1">
            <a:spLocks/>
          </p:cNvSpPr>
          <p:nvPr/>
        </p:nvSpPr>
        <p:spPr>
          <a:xfrm>
            <a:off x="11847" y="1359610"/>
            <a:ext cx="12191999" cy="127182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KADOÇED Genel Merkezinde</a:t>
            </a:r>
          </a:p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Ünye Doğa Koruma Platformu Panel Hazırlık Toplantısı </a:t>
            </a:r>
          </a:p>
        </p:txBody>
      </p:sp>
      <p:pic>
        <p:nvPicPr>
          <p:cNvPr id="32" name="Resim 31" descr="metin, kişi, oturma, iç mekan içeren bir resim&#10;&#10;Açıklama otomatik olarak oluşturuldu">
            <a:extLst>
              <a:ext uri="{FF2B5EF4-FFF2-40B4-BE49-F238E27FC236}">
                <a16:creationId xmlns:a16="http://schemas.microsoft.com/office/drawing/2014/main" id="{C29A31B5-3ED5-418B-A301-8933B6031E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5881" y="2790024"/>
            <a:ext cx="2865881" cy="2210500"/>
          </a:xfrm>
          <a:prstGeom prst="rect">
            <a:avLst/>
          </a:prstGeom>
        </p:spPr>
      </p:pic>
      <p:pic>
        <p:nvPicPr>
          <p:cNvPr id="34" name="Resim 33" descr="kişi, tablo, insanlar, grup içeren bir resim&#10;&#10;Açıklama otomatik olarak oluşturuldu">
            <a:extLst>
              <a:ext uri="{FF2B5EF4-FFF2-40B4-BE49-F238E27FC236}">
                <a16:creationId xmlns:a16="http://schemas.microsoft.com/office/drawing/2014/main" id="{53246786-CA77-4623-B595-A5240F4CEE0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0977" y="2770608"/>
            <a:ext cx="3407391" cy="228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1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8"/>
    </mc:Choice>
    <mc:Fallback xmlns="">
      <p:transition spd="slow" advTm="4648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8" name="Resim 7" descr="metin, tablo, tezgah içeren bir resim&#10;&#10;Açıklama otomatik olarak oluşturuldu">
            <a:extLst>
              <a:ext uri="{FF2B5EF4-FFF2-40B4-BE49-F238E27FC236}">
                <a16:creationId xmlns:a16="http://schemas.microsoft.com/office/drawing/2014/main" id="{06297E76-087B-4B09-A139-EE677CB3CB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1874" y="2755232"/>
            <a:ext cx="3420125" cy="2280083"/>
          </a:xfrm>
          <a:prstGeom prst="rect">
            <a:avLst/>
          </a:prstGeom>
        </p:spPr>
      </p:pic>
      <p:pic>
        <p:nvPicPr>
          <p:cNvPr id="10" name="Resim 9" descr="iç mekan, kişi, tavan, oda içeren bir resim&#10;&#10;Açıklama otomatik olarak oluşturuldu">
            <a:extLst>
              <a:ext uri="{FF2B5EF4-FFF2-40B4-BE49-F238E27FC236}">
                <a16:creationId xmlns:a16="http://schemas.microsoft.com/office/drawing/2014/main" id="{9AFC8420-1491-4962-86C3-8972A15F739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669" y="2750419"/>
            <a:ext cx="3039204" cy="2269905"/>
          </a:xfrm>
          <a:prstGeom prst="rect">
            <a:avLst/>
          </a:prstGeom>
        </p:spPr>
      </p:pic>
      <p:pic>
        <p:nvPicPr>
          <p:cNvPr id="13" name="Resim 12" descr="iç mekan, kişi, yer, oda içeren bir resim&#10;&#10;Açıklama otomatik olarak oluşturuldu">
            <a:extLst>
              <a:ext uri="{FF2B5EF4-FFF2-40B4-BE49-F238E27FC236}">
                <a16:creationId xmlns:a16="http://schemas.microsoft.com/office/drawing/2014/main" id="{4EA3FD30-EFB6-47AF-9D55-881AA121EBF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743" y="2767815"/>
            <a:ext cx="3039205" cy="2269906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13BBEE71-77AF-49C6-879F-486B2A6D39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699" y="2795711"/>
            <a:ext cx="2914141" cy="2261812"/>
          </a:xfrm>
          <a:prstGeom prst="rect">
            <a:avLst/>
          </a:prstGeom>
        </p:spPr>
      </p:pic>
      <p:sp>
        <p:nvSpPr>
          <p:cNvPr id="23" name="İçerik Yer Tutucusu 8">
            <a:extLst>
              <a:ext uri="{FF2B5EF4-FFF2-40B4-BE49-F238E27FC236}">
                <a16:creationId xmlns:a16="http://schemas.microsoft.com/office/drawing/2014/main" id="{30625BC9-995D-4684-BC88-65F1743045AF}"/>
              </a:ext>
            </a:extLst>
          </p:cNvPr>
          <p:cNvSpPr txBox="1">
            <a:spLocks/>
          </p:cNvSpPr>
          <p:nvPr/>
        </p:nvSpPr>
        <p:spPr>
          <a:xfrm>
            <a:off x="11847" y="1359610"/>
            <a:ext cx="12191999" cy="127182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Ünye Doğa Koruma Platformu</a:t>
            </a:r>
          </a:p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Altın Madeninin Çevreye Zararları Paneli | ÜNYE</a:t>
            </a:r>
          </a:p>
        </p:txBody>
      </p:sp>
    </p:spTree>
    <p:extLst>
      <p:ext uri="{BB962C8B-B14F-4D97-AF65-F5344CB8AC3E}">
        <p14:creationId xmlns:p14="http://schemas.microsoft.com/office/powerpoint/2010/main" val="239395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37"/>
    </mc:Choice>
    <mc:Fallback xmlns="">
      <p:transition spd="slow" advTm="433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3" name="İçerik Yer Tutucusu 8">
            <a:extLst>
              <a:ext uri="{FF2B5EF4-FFF2-40B4-BE49-F238E27FC236}">
                <a16:creationId xmlns:a16="http://schemas.microsoft.com/office/drawing/2014/main" id="{30625BC9-995D-4684-BC88-65F1743045AF}"/>
              </a:ext>
            </a:extLst>
          </p:cNvPr>
          <p:cNvSpPr txBox="1">
            <a:spLocks/>
          </p:cNvSpPr>
          <p:nvPr/>
        </p:nvSpPr>
        <p:spPr>
          <a:xfrm>
            <a:off x="11847" y="1359609"/>
            <a:ext cx="12191999" cy="997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Ünye Doğa Koruma Platformu</a:t>
            </a:r>
          </a:p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Altın Madeni Paneli Hazırlık Toplantısı | ÜNYE KENT KONSEYİ</a:t>
            </a:r>
          </a:p>
        </p:txBody>
      </p:sp>
      <p:pic>
        <p:nvPicPr>
          <p:cNvPr id="4" name="Resim 3" descr="iç mekan, duvar, kişi, insanlar içeren bir resim&#10;&#10;Açıklama otomatik olarak oluşturuldu">
            <a:extLst>
              <a:ext uri="{FF2B5EF4-FFF2-40B4-BE49-F238E27FC236}">
                <a16:creationId xmlns:a16="http://schemas.microsoft.com/office/drawing/2014/main" id="{94EB3E2B-5520-4181-BD9A-54F5660B71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" y="3038373"/>
            <a:ext cx="3267075" cy="1962150"/>
          </a:xfrm>
          <a:prstGeom prst="rect">
            <a:avLst/>
          </a:prstGeom>
        </p:spPr>
      </p:pic>
      <p:pic>
        <p:nvPicPr>
          <p:cNvPr id="6" name="Resim 5" descr="metin, iç mekan, duvar, pencere içeren bir resim&#10;&#10;Açıklama otomatik olarak oluşturuldu">
            <a:extLst>
              <a:ext uri="{FF2B5EF4-FFF2-40B4-BE49-F238E27FC236}">
                <a16:creationId xmlns:a16="http://schemas.microsoft.com/office/drawing/2014/main" id="{B6F28E89-CE35-4062-875E-F351F94A5D0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922" y="3051083"/>
            <a:ext cx="2648850" cy="1986638"/>
          </a:xfrm>
          <a:prstGeom prst="rect">
            <a:avLst/>
          </a:prstGeom>
        </p:spPr>
      </p:pic>
      <p:pic>
        <p:nvPicPr>
          <p:cNvPr id="9" name="Resim 8" descr="metin, duvar, iç mekan, kişi içeren bir resim&#10;&#10;Açıklama otomatik olarak oluşturuldu">
            <a:extLst>
              <a:ext uri="{FF2B5EF4-FFF2-40B4-BE49-F238E27FC236}">
                <a16:creationId xmlns:a16="http://schemas.microsoft.com/office/drawing/2014/main" id="{B1446A5D-4D92-4EDF-822A-12FF0ECA6A6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7772" y="3073164"/>
            <a:ext cx="2616202" cy="196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6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7"/>
    </mc:Choice>
    <mc:Fallback xmlns="">
      <p:transition spd="slow" advTm="498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3" name="İçerik Yer Tutucusu 8">
            <a:extLst>
              <a:ext uri="{FF2B5EF4-FFF2-40B4-BE49-F238E27FC236}">
                <a16:creationId xmlns:a16="http://schemas.microsoft.com/office/drawing/2014/main" id="{30625BC9-995D-4684-BC88-65F1743045AF}"/>
              </a:ext>
            </a:extLst>
          </p:cNvPr>
          <p:cNvSpPr txBox="1">
            <a:spLocks/>
          </p:cNvSpPr>
          <p:nvPr/>
        </p:nvSpPr>
        <p:spPr>
          <a:xfrm>
            <a:off x="11847" y="1359609"/>
            <a:ext cx="12191999" cy="99721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Ünye Doğa Koruma Platformu</a:t>
            </a:r>
          </a:p>
          <a:p>
            <a:pPr marL="0" indent="0" algn="ctr">
              <a:buNone/>
            </a:pPr>
            <a:r>
              <a:rPr lang="tr-TR" sz="4000" dirty="0">
                <a:solidFill>
                  <a:srgbClr val="FF0000"/>
                </a:solidFill>
              </a:rPr>
              <a:t>Fatsa Altın Madeni Paneli Hazırlık Toplantısı | FATSA - ADD</a:t>
            </a:r>
          </a:p>
        </p:txBody>
      </p:sp>
      <p:pic>
        <p:nvPicPr>
          <p:cNvPr id="5" name="Resim 4" descr="metin, kişi, iç mekan, insanlar içeren bir resim&#10;&#10;Açıklama otomatik olarak oluşturuldu">
            <a:extLst>
              <a:ext uri="{FF2B5EF4-FFF2-40B4-BE49-F238E27FC236}">
                <a16:creationId xmlns:a16="http://schemas.microsoft.com/office/drawing/2014/main" id="{82AFD760-93FB-44AC-8C2A-49A9137707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47" y="2356828"/>
            <a:ext cx="2171795" cy="2680893"/>
          </a:xfrm>
          <a:prstGeom prst="rect">
            <a:avLst/>
          </a:prstGeom>
        </p:spPr>
      </p:pic>
      <p:pic>
        <p:nvPicPr>
          <p:cNvPr id="8" name="Resim 7" descr="metin, tablo, kişi, iç mekan içeren bir resim&#10;&#10;Açıklama otomatik olarak oluşturuldu">
            <a:extLst>
              <a:ext uri="{FF2B5EF4-FFF2-40B4-BE49-F238E27FC236}">
                <a16:creationId xmlns:a16="http://schemas.microsoft.com/office/drawing/2014/main" id="{6E80A5F8-C897-4EE0-A61D-52A1695F34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5489" y="2356827"/>
            <a:ext cx="2021652" cy="2695535"/>
          </a:xfrm>
          <a:prstGeom prst="rect">
            <a:avLst/>
          </a:prstGeom>
        </p:spPr>
      </p:pic>
      <p:pic>
        <p:nvPicPr>
          <p:cNvPr id="11" name="Resim 10" descr="metin, kişi, iç mekan, tavan içeren bir resim&#10;&#10;Açıklama otomatik olarak oluşturuldu">
            <a:extLst>
              <a:ext uri="{FF2B5EF4-FFF2-40B4-BE49-F238E27FC236}">
                <a16:creationId xmlns:a16="http://schemas.microsoft.com/office/drawing/2014/main" id="{331ABC6F-A7F9-4A17-BEE6-5B2DC41489C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988" y="2356827"/>
            <a:ext cx="2021652" cy="269553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4D77C9F-3AA6-44C2-BFED-8362C85BE28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938" y="2332633"/>
            <a:ext cx="3636869" cy="2727652"/>
          </a:xfrm>
          <a:prstGeom prst="rect">
            <a:avLst/>
          </a:prstGeom>
        </p:spPr>
      </p:pic>
      <p:pic>
        <p:nvPicPr>
          <p:cNvPr id="15" name="Resim 14" descr="metin, kişi, iç mekan, grup içeren bir resim&#10;&#10;Açıklama otomatik olarak oluşturuldu">
            <a:extLst>
              <a:ext uri="{FF2B5EF4-FFF2-40B4-BE49-F238E27FC236}">
                <a16:creationId xmlns:a16="http://schemas.microsoft.com/office/drawing/2014/main" id="{6D3CB7E0-1745-4F99-AA0D-81854A7FBF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2488" y="2367869"/>
            <a:ext cx="3536606" cy="265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1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91"/>
    </mc:Choice>
    <mc:Fallback xmlns="">
      <p:transition spd="slow" advTm="539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DF9369B1-D034-4E06-974B-F739503652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7106" y="1773457"/>
            <a:ext cx="4224894" cy="3227066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46C5DE81-59AB-46F6-B95D-A80AC606237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17873"/>
            <a:ext cx="3237257" cy="328386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38DD4FA-6F42-4218-A52E-A9BBD7B7DE9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413" y="1813061"/>
            <a:ext cx="5218628" cy="3249076"/>
          </a:xfrm>
          <a:prstGeom prst="rect">
            <a:avLst/>
          </a:prstGeo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3397"/>
            <a:ext cx="12192000" cy="781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Kapasite artırım ÇED bilgilendirme toplantısı | Altıntepe</a:t>
            </a:r>
          </a:p>
        </p:txBody>
      </p:sp>
    </p:spTree>
    <p:extLst>
      <p:ext uri="{BB962C8B-B14F-4D97-AF65-F5344CB8AC3E}">
        <p14:creationId xmlns:p14="http://schemas.microsoft.com/office/powerpoint/2010/main" val="156718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"/>
    </mc:Choice>
    <mc:Fallback xmlns="">
      <p:transition spd="slow" advTm="477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1" name="Metin kutusu 20">
            <a:extLst>
              <a:ext uri="{FF2B5EF4-FFF2-40B4-BE49-F238E27FC236}">
                <a16:creationId xmlns:a16="http://schemas.microsoft.com/office/drawing/2014/main" id="{1872D34F-49AB-412A-842C-BCE112204E6A}"/>
              </a:ext>
            </a:extLst>
          </p:cNvPr>
          <p:cNvSpPr txBox="1"/>
          <p:nvPr/>
        </p:nvSpPr>
        <p:spPr>
          <a:xfrm>
            <a:off x="-95534" y="1086711"/>
            <a:ext cx="122875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Fatsa Ünye Doğa Koruma Platformu</a:t>
            </a:r>
          </a:p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Altıntepe Maden Ocağı ve Zararları Paneli | Fatsa</a:t>
            </a:r>
          </a:p>
        </p:txBody>
      </p:sp>
      <p:pic>
        <p:nvPicPr>
          <p:cNvPr id="26" name="Resim 25" descr="metin, kişi, iç mekan içeren bir resim&#10;&#10;Açıklama otomatik olarak oluşturuldu">
            <a:extLst>
              <a:ext uri="{FF2B5EF4-FFF2-40B4-BE49-F238E27FC236}">
                <a16:creationId xmlns:a16="http://schemas.microsoft.com/office/drawing/2014/main" id="{8F160F87-65CB-4785-9A95-543F6B5F8B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66750"/>
            <a:ext cx="2736739" cy="2668565"/>
          </a:xfrm>
          <a:prstGeom prst="rect">
            <a:avLst/>
          </a:prstGeom>
        </p:spPr>
      </p:pic>
      <p:pic>
        <p:nvPicPr>
          <p:cNvPr id="28" name="Resim 27" descr="tavan, iç mekan, duvar, kişi içeren bir resim&#10;&#10;Açıklama otomatik olarak oluşturuldu">
            <a:extLst>
              <a:ext uri="{FF2B5EF4-FFF2-40B4-BE49-F238E27FC236}">
                <a16:creationId xmlns:a16="http://schemas.microsoft.com/office/drawing/2014/main" id="{AB430EBF-540D-4C35-A206-653D29A8012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4886" y="2410150"/>
            <a:ext cx="3453830" cy="2590372"/>
          </a:xfrm>
          <a:prstGeom prst="rect">
            <a:avLst/>
          </a:prstGeom>
        </p:spPr>
      </p:pic>
      <p:pic>
        <p:nvPicPr>
          <p:cNvPr id="30" name="Resim 29" descr="iç mekan, duvar, tavan, yer içeren bir resim&#10;&#10;Açıklama otomatik olarak oluşturuldu">
            <a:extLst>
              <a:ext uri="{FF2B5EF4-FFF2-40B4-BE49-F238E27FC236}">
                <a16:creationId xmlns:a16="http://schemas.microsoft.com/office/drawing/2014/main" id="{B39FA96A-9B79-4A05-A35E-C9E19D5FE2A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739" y="2371562"/>
            <a:ext cx="3554879" cy="2666159"/>
          </a:xfrm>
          <a:prstGeom prst="rect">
            <a:avLst/>
          </a:prstGeom>
        </p:spPr>
      </p:pic>
      <p:pic>
        <p:nvPicPr>
          <p:cNvPr id="34" name="Resim 33" descr="metin, kişi, adam içeren bir resim&#10;&#10;Açıklama otomatik olarak oluşturuldu">
            <a:extLst>
              <a:ext uri="{FF2B5EF4-FFF2-40B4-BE49-F238E27FC236}">
                <a16:creationId xmlns:a16="http://schemas.microsoft.com/office/drawing/2014/main" id="{BD884F33-A40C-4749-A32E-64EFDB53D7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415" y="2412556"/>
            <a:ext cx="2965586" cy="258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90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5"/>
    </mc:Choice>
    <mc:Fallback xmlns="">
      <p:transition spd="slow" advTm="2515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4019A093-49E4-44E1-B378-1CBD580456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61287"/>
            <a:ext cx="4572000" cy="3429000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F39C8576-54A9-4A0E-B0BB-8463557D03E0}"/>
              </a:ext>
            </a:extLst>
          </p:cNvPr>
          <p:cNvSpPr txBox="1"/>
          <p:nvPr/>
        </p:nvSpPr>
        <p:spPr>
          <a:xfrm>
            <a:off x="4020257" y="2998788"/>
            <a:ext cx="63661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tr-TR" sz="3000" b="1" dirty="0">
                <a:solidFill>
                  <a:srgbClr val="FF0000"/>
                </a:solidFill>
              </a:rPr>
              <a:t>FOX TV Maden Bölgesi Canlı Yayını</a:t>
            </a:r>
          </a:p>
        </p:txBody>
      </p:sp>
    </p:spTree>
    <p:extLst>
      <p:ext uri="{BB962C8B-B14F-4D97-AF65-F5344CB8AC3E}">
        <p14:creationId xmlns:p14="http://schemas.microsoft.com/office/powerpoint/2010/main" val="371835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"/>
    </mc:Choice>
    <mc:Fallback xmlns="">
      <p:transition spd="slow" advTm="461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680" y="2567042"/>
            <a:ext cx="2245895" cy="2370221"/>
          </a:xfrm>
        </p:spPr>
        <p:txBody>
          <a:bodyPr>
            <a:normAutofit/>
          </a:bodyPr>
          <a:lstStyle/>
          <a:p>
            <a:r>
              <a:rPr lang="tr-TR" dirty="0">
                <a:solidFill>
                  <a:srgbClr val="FF0000"/>
                </a:solidFill>
              </a:rPr>
              <a:t>Yıl 2008</a:t>
            </a:r>
          </a:p>
          <a:p>
            <a:r>
              <a:rPr lang="tr-TR" dirty="0"/>
              <a:t>ALTINTEPE Maden</a:t>
            </a:r>
          </a:p>
          <a:p>
            <a:r>
              <a:rPr lang="tr-TR" dirty="0"/>
              <a:t>Faaliyetleri Başladı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8" name="İçerik Yer Tutucusu 8">
            <a:extLst>
              <a:ext uri="{FF2B5EF4-FFF2-40B4-BE49-F238E27FC236}">
                <a16:creationId xmlns:a16="http://schemas.microsoft.com/office/drawing/2014/main" id="{687E39AA-2503-4B95-BA0E-B445C16CC319}"/>
              </a:ext>
            </a:extLst>
          </p:cNvPr>
          <p:cNvSpPr txBox="1">
            <a:spLocks/>
          </p:cNvSpPr>
          <p:nvPr/>
        </p:nvSpPr>
        <p:spPr>
          <a:xfrm>
            <a:off x="2493545" y="2111350"/>
            <a:ext cx="2030329" cy="29855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FF0000"/>
                </a:solidFill>
              </a:rPr>
              <a:t>Yıl 2008</a:t>
            </a:r>
          </a:p>
          <a:p>
            <a:r>
              <a:rPr lang="tr-TR" dirty="0"/>
              <a:t>Altıntepe</a:t>
            </a:r>
          </a:p>
          <a:p>
            <a:r>
              <a:rPr lang="tr-TR" dirty="0"/>
              <a:t>Bölgesi ve</a:t>
            </a:r>
          </a:p>
          <a:p>
            <a:r>
              <a:rPr lang="tr-TR" dirty="0"/>
              <a:t>Fatsa’da</a:t>
            </a:r>
          </a:p>
          <a:p>
            <a:r>
              <a:rPr lang="tr-TR" dirty="0"/>
              <a:t>Direnişler</a:t>
            </a:r>
          </a:p>
          <a:p>
            <a:r>
              <a:rPr lang="tr-TR" dirty="0"/>
              <a:t>Başladı</a:t>
            </a:r>
          </a:p>
        </p:txBody>
      </p:sp>
      <p:sp>
        <p:nvSpPr>
          <p:cNvPr id="30" name="İçerik Yer Tutucusu 8">
            <a:extLst>
              <a:ext uri="{FF2B5EF4-FFF2-40B4-BE49-F238E27FC236}">
                <a16:creationId xmlns:a16="http://schemas.microsoft.com/office/drawing/2014/main" id="{767CB869-0E53-42B6-9CEE-761017F9BAFB}"/>
              </a:ext>
            </a:extLst>
          </p:cNvPr>
          <p:cNvSpPr txBox="1">
            <a:spLocks/>
          </p:cNvSpPr>
          <p:nvPr/>
        </p:nvSpPr>
        <p:spPr>
          <a:xfrm>
            <a:off x="4318335" y="2062912"/>
            <a:ext cx="2030329" cy="2985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FF0000"/>
                </a:solidFill>
              </a:rPr>
              <a:t>Yıl 2013</a:t>
            </a:r>
          </a:p>
          <a:p>
            <a:r>
              <a:rPr lang="tr-TR" dirty="0"/>
              <a:t>Altıntepe</a:t>
            </a:r>
          </a:p>
          <a:p>
            <a:r>
              <a:rPr lang="tr-TR" dirty="0"/>
              <a:t>Madeninin</a:t>
            </a:r>
          </a:p>
          <a:p>
            <a:r>
              <a:rPr lang="tr-TR" dirty="0"/>
              <a:t>ÇED Raporu</a:t>
            </a:r>
          </a:p>
          <a:p>
            <a:r>
              <a:rPr lang="tr-TR" dirty="0"/>
              <a:t>Onaylandı</a:t>
            </a:r>
          </a:p>
        </p:txBody>
      </p:sp>
      <p:sp>
        <p:nvSpPr>
          <p:cNvPr id="31" name="İçerik Yer Tutucusu 8">
            <a:extLst>
              <a:ext uri="{FF2B5EF4-FFF2-40B4-BE49-F238E27FC236}">
                <a16:creationId xmlns:a16="http://schemas.microsoft.com/office/drawing/2014/main" id="{97ED313B-42ED-4F4C-B7D2-86EA2C8ED1DE}"/>
              </a:ext>
            </a:extLst>
          </p:cNvPr>
          <p:cNvSpPr txBox="1">
            <a:spLocks/>
          </p:cNvSpPr>
          <p:nvPr/>
        </p:nvSpPr>
        <p:spPr>
          <a:xfrm>
            <a:off x="6348664" y="2474527"/>
            <a:ext cx="2030329" cy="29855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FF0000"/>
                </a:solidFill>
              </a:rPr>
              <a:t>Yıl 2019</a:t>
            </a:r>
          </a:p>
          <a:p>
            <a:r>
              <a:rPr lang="tr-TR" dirty="0"/>
              <a:t>Altıntepe</a:t>
            </a:r>
          </a:p>
          <a:p>
            <a:r>
              <a:rPr lang="tr-TR" dirty="0"/>
              <a:t>Bölgesinde</a:t>
            </a:r>
          </a:p>
          <a:p>
            <a:r>
              <a:rPr lang="tr-TR" dirty="0"/>
              <a:t>Genişletme</a:t>
            </a:r>
          </a:p>
          <a:p>
            <a:r>
              <a:rPr lang="tr-TR" dirty="0"/>
              <a:t>İzni Verildi</a:t>
            </a:r>
          </a:p>
        </p:txBody>
      </p:sp>
      <p:sp>
        <p:nvSpPr>
          <p:cNvPr id="32" name="İçerik Yer Tutucusu 8">
            <a:extLst>
              <a:ext uri="{FF2B5EF4-FFF2-40B4-BE49-F238E27FC236}">
                <a16:creationId xmlns:a16="http://schemas.microsoft.com/office/drawing/2014/main" id="{FF3EB5BA-CB21-42F9-9B29-EA45D3D64643}"/>
              </a:ext>
            </a:extLst>
          </p:cNvPr>
          <p:cNvSpPr txBox="1">
            <a:spLocks/>
          </p:cNvSpPr>
          <p:nvPr/>
        </p:nvSpPr>
        <p:spPr>
          <a:xfrm>
            <a:off x="8683290" y="2446693"/>
            <a:ext cx="3008030" cy="26575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rgbClr val="FF0000"/>
                </a:solidFill>
              </a:rPr>
              <a:t>Yıl 2019</a:t>
            </a:r>
          </a:p>
          <a:p>
            <a:r>
              <a:rPr lang="tr-TR" dirty="0"/>
              <a:t>Genişletme</a:t>
            </a:r>
          </a:p>
          <a:p>
            <a:r>
              <a:rPr lang="tr-TR" dirty="0"/>
              <a:t>İçin ÇED</a:t>
            </a:r>
          </a:p>
          <a:p>
            <a:r>
              <a:rPr lang="tr-TR" dirty="0"/>
              <a:t>Bilgilendirme</a:t>
            </a:r>
          </a:p>
          <a:p>
            <a:r>
              <a:rPr lang="tr-TR" dirty="0"/>
              <a:t>Toplantısı Yapıldı</a:t>
            </a:r>
          </a:p>
        </p:txBody>
      </p:sp>
      <p:sp>
        <p:nvSpPr>
          <p:cNvPr id="33" name="İçerik Yer Tutucusu 8">
            <a:extLst>
              <a:ext uri="{FF2B5EF4-FFF2-40B4-BE49-F238E27FC236}">
                <a16:creationId xmlns:a16="http://schemas.microsoft.com/office/drawing/2014/main" id="{8C42FD2E-23CC-4AF5-BCE8-2FF314971EA9}"/>
              </a:ext>
            </a:extLst>
          </p:cNvPr>
          <p:cNvSpPr txBox="1">
            <a:spLocks/>
          </p:cNvSpPr>
          <p:nvPr/>
        </p:nvSpPr>
        <p:spPr>
          <a:xfrm>
            <a:off x="-129938" y="1203412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Kronolojik Gelişim Süreci</a:t>
            </a:r>
          </a:p>
        </p:txBody>
      </p:sp>
    </p:spTree>
    <p:extLst>
      <p:ext uri="{BB962C8B-B14F-4D97-AF65-F5344CB8AC3E}">
        <p14:creationId xmlns:p14="http://schemas.microsoft.com/office/powerpoint/2010/main" val="216872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4"/>
    </mc:Choice>
    <mc:Fallback xmlns="">
      <p:transition spd="slow" advTm="536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B63495C5-3835-42EB-9A02-F63575E9B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636295"/>
            <a:ext cx="5161547" cy="3364228"/>
          </a:xfrm>
          <a:prstGeom prst="rect">
            <a:avLst/>
          </a:prstGeom>
        </p:spPr>
      </p:pic>
      <p:pic>
        <p:nvPicPr>
          <p:cNvPr id="7" name="Resim 6" descr="doğa, su taşıtı, sahil, vapur içeren bir resim&#10;&#10;Açıklama otomatik olarak oluşturuldu">
            <a:extLst>
              <a:ext uri="{FF2B5EF4-FFF2-40B4-BE49-F238E27FC236}">
                <a16:creationId xmlns:a16="http://schemas.microsoft.com/office/drawing/2014/main" id="{B886EB5B-9115-426C-B7FC-E1BC856881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546" y="2081464"/>
            <a:ext cx="7030454" cy="295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4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1"/>
    </mc:Choice>
    <mc:Fallback xmlns="">
      <p:transition spd="slow" advTm="466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6" name="Resim 5" descr="kişi, açık hava, dik, poz içeren bir resim&#10;&#10;Açıklama otomatik olarak oluşturuldu">
            <a:extLst>
              <a:ext uri="{FF2B5EF4-FFF2-40B4-BE49-F238E27FC236}">
                <a16:creationId xmlns:a16="http://schemas.microsoft.com/office/drawing/2014/main" id="{19A747FB-DFA6-48A1-BD8E-C1444D9D577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82253"/>
            <a:ext cx="3540624" cy="2655468"/>
          </a:xfrm>
          <a:prstGeom prst="rect">
            <a:avLst/>
          </a:prstGeom>
        </p:spPr>
      </p:pic>
      <p:pic>
        <p:nvPicPr>
          <p:cNvPr id="11" name="Resim 10" descr="metin, doğa, dağ, yayla içeren bir resim&#10;&#10;Açıklama otomatik olarak oluşturuldu">
            <a:extLst>
              <a:ext uri="{FF2B5EF4-FFF2-40B4-BE49-F238E27FC236}">
                <a16:creationId xmlns:a16="http://schemas.microsoft.com/office/drawing/2014/main" id="{129BD110-453E-4FF1-B687-ED5A7038C4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5510" y="2382254"/>
            <a:ext cx="3416489" cy="2653062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55F5739C-9C73-4423-B86A-68B76D5DAB3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46" y="2338552"/>
            <a:ext cx="4790363" cy="2661971"/>
          </a:xfrm>
          <a:prstGeom prst="rect">
            <a:avLst/>
          </a:prstGeom>
        </p:spPr>
      </p:pic>
      <p:pic>
        <p:nvPicPr>
          <p:cNvPr id="9" name="Resim 8" descr="metin, televizyon, elektronik eşyalar, vitrin içeren bir resim&#10;&#10;Açıklama otomatik olarak oluşturuldu">
            <a:extLst>
              <a:ext uri="{FF2B5EF4-FFF2-40B4-BE49-F238E27FC236}">
                <a16:creationId xmlns:a16="http://schemas.microsoft.com/office/drawing/2014/main" id="{1D006894-89F0-4DF2-99EE-A2ACE34215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68391"/>
            <a:ext cx="2715797" cy="3652786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9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"/>
    </mc:Choice>
    <mc:Fallback xmlns="">
      <p:transition spd="slow" advTm="468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4" name="Metin kutusu 23">
            <a:extLst>
              <a:ext uri="{FF2B5EF4-FFF2-40B4-BE49-F238E27FC236}">
                <a16:creationId xmlns:a16="http://schemas.microsoft.com/office/drawing/2014/main" id="{200CBE94-B9E2-4C23-8649-39602DA6882C}"/>
              </a:ext>
            </a:extLst>
          </p:cNvPr>
          <p:cNvSpPr txBox="1"/>
          <p:nvPr/>
        </p:nvSpPr>
        <p:spPr>
          <a:xfrm>
            <a:off x="-190500" y="1456822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KADOÇED Maden Ocağı’nın Temalı Özel Eylemler</a:t>
            </a:r>
          </a:p>
        </p:txBody>
      </p:sp>
      <p:pic>
        <p:nvPicPr>
          <p:cNvPr id="26" name="Resim 25" descr="metin, gazete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6770FCBB-8826-44EA-B30A-0D80DDC0B0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18207"/>
            <a:ext cx="3383204" cy="2719513"/>
          </a:xfrm>
          <a:prstGeom prst="rect">
            <a:avLst/>
          </a:prstGeom>
        </p:spPr>
      </p:pic>
      <p:pic>
        <p:nvPicPr>
          <p:cNvPr id="30" name="Resim 29" descr="metin, açık hava, market içeren bir resim&#10;&#10;Açıklama otomatik olarak oluşturuldu">
            <a:extLst>
              <a:ext uri="{FF2B5EF4-FFF2-40B4-BE49-F238E27FC236}">
                <a16:creationId xmlns:a16="http://schemas.microsoft.com/office/drawing/2014/main" id="{11ECD3DC-C4B5-4204-904D-A2DABE33C1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4372" y="2323021"/>
            <a:ext cx="3287628" cy="2715904"/>
          </a:xfrm>
          <a:prstGeom prst="rect">
            <a:avLst/>
          </a:prstGeom>
        </p:spPr>
      </p:pic>
      <p:pic>
        <p:nvPicPr>
          <p:cNvPr id="32" name="Resim 31" descr="kişi, açık hava, dik, poz içeren bir resim&#10;&#10;Açıklama otomatik olarak oluşturuldu">
            <a:extLst>
              <a:ext uri="{FF2B5EF4-FFF2-40B4-BE49-F238E27FC236}">
                <a16:creationId xmlns:a16="http://schemas.microsoft.com/office/drawing/2014/main" id="{204950BB-B29B-4BE0-B781-96F923F0E07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20614"/>
            <a:ext cx="3007057" cy="2714701"/>
          </a:xfrm>
          <a:prstGeom prst="rect">
            <a:avLst/>
          </a:prstGeom>
        </p:spPr>
      </p:pic>
      <p:pic>
        <p:nvPicPr>
          <p:cNvPr id="34" name="Resim 33" descr="kişi, tablo, insanlar, grup içeren bir resim&#10;&#10;Açıklama otomatik olarak oluşturuldu">
            <a:extLst>
              <a:ext uri="{FF2B5EF4-FFF2-40B4-BE49-F238E27FC236}">
                <a16:creationId xmlns:a16="http://schemas.microsoft.com/office/drawing/2014/main" id="{91E6BBD2-079A-41B8-B59F-255309BFA3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7629" y="2323020"/>
            <a:ext cx="2808372" cy="2714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5"/>
    </mc:Choice>
    <mc:Fallback xmlns="">
      <p:transition spd="slow" advTm="406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FB28DA92-0138-4382-AE34-F47713E646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1801"/>
            <a:ext cx="4794729" cy="313592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86349D0D-3CD3-4C56-AB13-7669502B3EE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606691"/>
            <a:ext cx="2487304" cy="3426249"/>
          </a:xfrm>
          <a:prstGeom prst="rect">
            <a:avLst/>
          </a:prstGeom>
        </p:spPr>
      </p:pic>
      <p:sp>
        <p:nvSpPr>
          <p:cNvPr id="29" name="Metin kutusu 28">
            <a:extLst>
              <a:ext uri="{FF2B5EF4-FFF2-40B4-BE49-F238E27FC236}">
                <a16:creationId xmlns:a16="http://schemas.microsoft.com/office/drawing/2014/main" id="{E1462554-21C6-4A77-A92A-3CAAEA56BC71}"/>
              </a:ext>
            </a:extLst>
          </p:cNvPr>
          <p:cNvSpPr txBox="1"/>
          <p:nvPr/>
        </p:nvSpPr>
        <p:spPr>
          <a:xfrm>
            <a:off x="1" y="1120751"/>
            <a:ext cx="12186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3000" b="1" dirty="0">
                <a:solidFill>
                  <a:srgbClr val="FF0000"/>
                </a:solidFill>
              </a:rPr>
              <a:t>KADOÇED </a:t>
            </a:r>
            <a:r>
              <a:rPr lang="tr-TR" sz="3000" b="1" dirty="0"/>
              <a:t>Maden Ocağı</a:t>
            </a:r>
            <a:r>
              <a:rPr lang="tr-TR" sz="3000" b="1" dirty="0">
                <a:solidFill>
                  <a:srgbClr val="FF0000"/>
                </a:solidFill>
              </a:rPr>
              <a:t> Temalı Özel Eylemler</a:t>
            </a:r>
          </a:p>
          <a:p>
            <a:pPr marL="0" indent="0" algn="ctr">
              <a:buNone/>
            </a:pPr>
            <a:r>
              <a:rPr lang="tr-TR" sz="3000" b="1" dirty="0">
                <a:solidFill>
                  <a:srgbClr val="FF0000"/>
                </a:solidFill>
              </a:rPr>
              <a:t>İstanbul </a:t>
            </a:r>
            <a:r>
              <a:rPr lang="tr-TR" sz="3000" b="1" dirty="0"/>
              <a:t>SİVİL SESLER </a:t>
            </a:r>
            <a:r>
              <a:rPr lang="tr-TR" sz="3000" b="1" dirty="0">
                <a:solidFill>
                  <a:srgbClr val="FF0000"/>
                </a:solidFill>
              </a:rPr>
              <a:t>Festivalinde Maden Ocağı Farkındalık Etkinlikleri</a:t>
            </a:r>
          </a:p>
        </p:txBody>
      </p:sp>
      <p:pic>
        <p:nvPicPr>
          <p:cNvPr id="30" name="Resim 29" descr="metin içeren bir resim&#10;&#10;Açıklama otomatik olarak oluşturuldu">
            <a:extLst>
              <a:ext uri="{FF2B5EF4-FFF2-40B4-BE49-F238E27FC236}">
                <a16:creationId xmlns:a16="http://schemas.microsoft.com/office/drawing/2014/main" id="{AD8EF275-154A-436D-A157-F7917546DAD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6480" y="2285146"/>
            <a:ext cx="2929649" cy="273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4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"/>
    </mc:Choice>
    <mc:Fallback xmlns="">
      <p:transition spd="slow" advTm="5029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9" name="Metin kutusu 28">
            <a:extLst>
              <a:ext uri="{FF2B5EF4-FFF2-40B4-BE49-F238E27FC236}">
                <a16:creationId xmlns:a16="http://schemas.microsoft.com/office/drawing/2014/main" id="{E1462554-21C6-4A77-A92A-3CAAEA56BC71}"/>
              </a:ext>
            </a:extLst>
          </p:cNvPr>
          <p:cNvSpPr txBox="1"/>
          <p:nvPr/>
        </p:nvSpPr>
        <p:spPr>
          <a:xfrm>
            <a:off x="1" y="1120751"/>
            <a:ext cx="12186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3000" b="1" dirty="0">
                <a:solidFill>
                  <a:srgbClr val="FF0000"/>
                </a:solidFill>
              </a:rPr>
              <a:t>KADOÇED </a:t>
            </a:r>
            <a:r>
              <a:rPr lang="tr-TR" sz="3000" b="1" dirty="0"/>
              <a:t>Maden Ocağı</a:t>
            </a:r>
            <a:r>
              <a:rPr lang="tr-TR" sz="3000" b="1" dirty="0">
                <a:solidFill>
                  <a:srgbClr val="FF0000"/>
                </a:solidFill>
              </a:rPr>
              <a:t> Temalı Özel Eylemler</a:t>
            </a:r>
          </a:p>
          <a:p>
            <a:pPr algn="ctr"/>
            <a:r>
              <a:rPr lang="tr-TR" sz="3000" b="1" dirty="0">
                <a:solidFill>
                  <a:srgbClr val="FF0000"/>
                </a:solidFill>
              </a:rPr>
              <a:t>Dergi Yayınları, Raporlar, Toplantılar, </a:t>
            </a:r>
            <a:r>
              <a:rPr lang="tr-TR" sz="3000" b="1" dirty="0" err="1">
                <a:solidFill>
                  <a:srgbClr val="FF0000"/>
                </a:solidFill>
              </a:rPr>
              <a:t>Zoom</a:t>
            </a:r>
            <a:r>
              <a:rPr lang="tr-TR" sz="3000" b="1" dirty="0">
                <a:solidFill>
                  <a:srgbClr val="FF0000"/>
                </a:solidFill>
              </a:rPr>
              <a:t> Panelleri, …</a:t>
            </a:r>
          </a:p>
        </p:txBody>
      </p:sp>
      <p:pic>
        <p:nvPicPr>
          <p:cNvPr id="6" name="Resim 5" descr="metin, gazete içeren bir resim&#10;&#10;Açıklama otomatik olarak oluşturuldu">
            <a:extLst>
              <a:ext uri="{FF2B5EF4-FFF2-40B4-BE49-F238E27FC236}">
                <a16:creationId xmlns:a16="http://schemas.microsoft.com/office/drawing/2014/main" id="{171C4A2B-1CAD-4325-ACBC-71BB173AA8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6413"/>
            <a:ext cx="1910687" cy="2864715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C101136-572B-4264-8EDF-A8E33FC88C2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645" y="2176018"/>
            <a:ext cx="4229484" cy="2786113"/>
          </a:xfrm>
          <a:prstGeom prst="rect">
            <a:avLst/>
          </a:prstGeom>
        </p:spPr>
      </p:pic>
      <p:pic>
        <p:nvPicPr>
          <p:cNvPr id="8" name="Resim 7" descr="metin içeren bir resim&#10;&#10;Açıklama otomatik olarak oluşturuldu">
            <a:extLst>
              <a:ext uri="{FF2B5EF4-FFF2-40B4-BE49-F238E27FC236}">
                <a16:creationId xmlns:a16="http://schemas.microsoft.com/office/drawing/2014/main" id="{6118C137-BB23-4D6C-9CD4-2D66A8237B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7218" y="2141226"/>
            <a:ext cx="3463625" cy="2859297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D830BCF-FF5F-4DFA-AA70-B95D1BFC83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316" y="2141226"/>
            <a:ext cx="3484901" cy="28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9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8"/>
    </mc:Choice>
    <mc:Fallback xmlns="">
      <p:transition spd="slow" advTm="491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29" name="Metin kutusu 28">
            <a:extLst>
              <a:ext uri="{FF2B5EF4-FFF2-40B4-BE49-F238E27FC236}">
                <a16:creationId xmlns:a16="http://schemas.microsoft.com/office/drawing/2014/main" id="{E1462554-21C6-4A77-A92A-3CAAEA56BC71}"/>
              </a:ext>
            </a:extLst>
          </p:cNvPr>
          <p:cNvSpPr txBox="1"/>
          <p:nvPr/>
        </p:nvSpPr>
        <p:spPr>
          <a:xfrm>
            <a:off x="1" y="1120751"/>
            <a:ext cx="12186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tr-TR" sz="3000" b="1" dirty="0">
                <a:solidFill>
                  <a:srgbClr val="FF0000"/>
                </a:solidFill>
              </a:rPr>
              <a:t>KADOÇED </a:t>
            </a:r>
            <a:r>
              <a:rPr lang="tr-TR" sz="3000" b="1" dirty="0"/>
              <a:t>Maden Ocağı</a:t>
            </a:r>
            <a:r>
              <a:rPr lang="tr-TR" sz="3000" b="1" dirty="0">
                <a:solidFill>
                  <a:srgbClr val="FF0000"/>
                </a:solidFill>
              </a:rPr>
              <a:t> Temalı Özel Eylemler</a:t>
            </a:r>
          </a:p>
          <a:p>
            <a:pPr algn="ctr"/>
            <a:r>
              <a:rPr lang="tr-TR" sz="3000" b="1" dirty="0">
                <a:solidFill>
                  <a:srgbClr val="FF0000"/>
                </a:solidFill>
              </a:rPr>
              <a:t>Dergi Yayınları, Raporlar, Toplantılar, </a:t>
            </a:r>
            <a:r>
              <a:rPr lang="tr-TR" sz="3000" b="1" dirty="0" err="1">
                <a:solidFill>
                  <a:srgbClr val="FF0000"/>
                </a:solidFill>
              </a:rPr>
              <a:t>Zoom</a:t>
            </a:r>
            <a:r>
              <a:rPr lang="tr-TR" sz="3000" b="1" dirty="0">
                <a:solidFill>
                  <a:srgbClr val="FF0000"/>
                </a:solidFill>
              </a:rPr>
              <a:t> Panelleri, …</a:t>
            </a:r>
          </a:p>
        </p:txBody>
      </p:sp>
      <p:pic>
        <p:nvPicPr>
          <p:cNvPr id="13" name="Resim 12">
            <a:extLst>
              <a:ext uri="{FF2B5EF4-FFF2-40B4-BE49-F238E27FC236}">
                <a16:creationId xmlns:a16="http://schemas.microsoft.com/office/drawing/2014/main" id="{1930E11C-DA3F-4B0A-8F37-453B5D32384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397" y="2136414"/>
            <a:ext cx="3896268" cy="292317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1B4915B-E98E-4A8A-81D7-AB49C90B7C3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36414"/>
            <a:ext cx="2100877" cy="2903368"/>
          </a:xfrm>
          <a:prstGeom prst="rect">
            <a:avLst/>
          </a:prstGeom>
        </p:spPr>
      </p:pic>
      <p:pic>
        <p:nvPicPr>
          <p:cNvPr id="16" name="Resim 15" descr="metin, iç mekan, duvar, kişi içeren bir resim&#10;&#10;Açıklama otomatik olarak oluşturuldu">
            <a:extLst>
              <a:ext uri="{FF2B5EF4-FFF2-40B4-BE49-F238E27FC236}">
                <a16:creationId xmlns:a16="http://schemas.microsoft.com/office/drawing/2014/main" id="{E70421AA-B373-4A38-B917-EF7D59500F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5636" y="2126791"/>
            <a:ext cx="3266364" cy="2932793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93615F60-36CD-4CCC-B8B3-98B13780B1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665" y="2131603"/>
            <a:ext cx="3506153" cy="29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6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9"/>
    </mc:Choice>
    <mc:Fallback xmlns="">
      <p:transition spd="slow" advTm="509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650" y="2875547"/>
            <a:ext cx="2808371" cy="1720516"/>
          </a:xfrm>
        </p:spPr>
        <p:txBody>
          <a:bodyPr>
            <a:normAutofit lnSpcReduction="10000"/>
          </a:bodyPr>
          <a:lstStyle/>
          <a:p>
            <a:r>
              <a:rPr lang="tr-TR" dirty="0"/>
              <a:t>Yıl 2000</a:t>
            </a:r>
          </a:p>
          <a:p>
            <a:r>
              <a:rPr lang="tr-TR" dirty="0"/>
              <a:t>ALTINTEPE Maden İşletmesi Kuruldu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5" name="Resim 4" descr="harita içeren bir resim&#10;&#10;Açıklama otomatik olarak oluşturuldu">
            <a:extLst>
              <a:ext uri="{FF2B5EF4-FFF2-40B4-BE49-F238E27FC236}">
                <a16:creationId xmlns:a16="http://schemas.microsoft.com/office/drawing/2014/main" id="{FE8B1FDE-B69E-4660-B151-8D184984C7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99395"/>
            <a:ext cx="4199021" cy="313592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F2FF2AF3-82E9-4F5B-828E-705BC99457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9021" y="1888455"/>
            <a:ext cx="4199021" cy="3149266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0ABADCB3-D04A-411B-8F92-1CEF6FC0E77A}"/>
              </a:ext>
            </a:extLst>
          </p:cNvPr>
          <p:cNvSpPr txBox="1"/>
          <p:nvPr/>
        </p:nvSpPr>
        <p:spPr>
          <a:xfrm>
            <a:off x="8522898" y="1934644"/>
            <a:ext cx="308825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</a:rPr>
              <a:t>KADOÇED</a:t>
            </a:r>
          </a:p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</a:rPr>
              <a:t>ADD</a:t>
            </a:r>
          </a:p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</a:rPr>
              <a:t>Doğa Koruma </a:t>
            </a:r>
          </a:p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</a:rPr>
              <a:t>Platformu</a:t>
            </a:r>
          </a:p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</a:rPr>
              <a:t>Panel Hazırlık </a:t>
            </a:r>
          </a:p>
          <a:p>
            <a:pPr marL="0" indent="0">
              <a:buNone/>
            </a:pPr>
            <a:r>
              <a:rPr lang="tr-TR" sz="3000" b="1" dirty="0">
                <a:solidFill>
                  <a:srgbClr val="FF0000"/>
                </a:solidFill>
              </a:rPr>
              <a:t>Toplantısı</a:t>
            </a:r>
          </a:p>
        </p:txBody>
      </p:sp>
    </p:spTree>
    <p:extLst>
      <p:ext uri="{BB962C8B-B14F-4D97-AF65-F5344CB8AC3E}">
        <p14:creationId xmlns:p14="http://schemas.microsoft.com/office/powerpoint/2010/main" val="39065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8"/>
    </mc:Choice>
    <mc:Fallback xmlns="">
      <p:transition spd="slow" advTm="4378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8" name="Resim 17" descr="dağ, doğa, açık hava, tepe içeren bir resim&#10;&#10;Açıklama otomatik olarak oluşturuldu">
            <a:extLst>
              <a:ext uri="{FF2B5EF4-FFF2-40B4-BE49-F238E27FC236}">
                <a16:creationId xmlns:a16="http://schemas.microsoft.com/office/drawing/2014/main" id="{9C8E1E2B-46F0-4773-87F7-F1CD9A741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006" y="2318382"/>
            <a:ext cx="5129994" cy="2716933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B38E5AFC-9429-4837-AD36-F94B084C222C}"/>
              </a:ext>
            </a:extLst>
          </p:cNvPr>
          <p:cNvSpPr txBox="1"/>
          <p:nvPr/>
        </p:nvSpPr>
        <p:spPr>
          <a:xfrm>
            <a:off x="500680" y="2821729"/>
            <a:ext cx="636614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buNone/>
            </a:pPr>
            <a:r>
              <a:rPr lang="tr-TR" sz="3000" b="1" dirty="0">
                <a:solidFill>
                  <a:srgbClr val="FF0000"/>
                </a:solidFill>
              </a:rPr>
              <a:t>KADOÇED</a:t>
            </a:r>
          </a:p>
          <a:p>
            <a:pPr marL="0" indent="0" algn="r">
              <a:buNone/>
            </a:pPr>
            <a:r>
              <a:rPr lang="tr-TR" sz="3000" b="1" dirty="0">
                <a:solidFill>
                  <a:srgbClr val="FF0000"/>
                </a:solidFill>
              </a:rPr>
              <a:t>Alan İncelemeleri, Süreç durumu izleme gezisi</a:t>
            </a:r>
          </a:p>
        </p:txBody>
      </p:sp>
    </p:spTree>
    <p:extLst>
      <p:ext uri="{BB962C8B-B14F-4D97-AF65-F5344CB8AC3E}">
        <p14:creationId xmlns:p14="http://schemas.microsoft.com/office/powerpoint/2010/main" val="163558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52"/>
    </mc:Choice>
    <mc:Fallback xmlns="">
      <p:transition spd="slow" advTm="5852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51134443-3EB0-4C76-9FBB-79BB8B1F5D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88187"/>
            <a:ext cx="4343400" cy="2749534"/>
          </a:xfrm>
          <a:prstGeom prst="rect">
            <a:avLst/>
          </a:prstGeom>
        </p:spPr>
      </p:pic>
      <p:sp>
        <p:nvSpPr>
          <p:cNvPr id="13" name="Alt Başlık 2">
            <a:extLst>
              <a:ext uri="{FF2B5EF4-FFF2-40B4-BE49-F238E27FC236}">
                <a16:creationId xmlns:a16="http://schemas.microsoft.com/office/drawing/2014/main" id="{2BDE99FB-766F-4325-BFB7-E87EF66462D9}"/>
              </a:ext>
            </a:extLst>
          </p:cNvPr>
          <p:cNvSpPr txBox="1">
            <a:spLocks/>
          </p:cNvSpPr>
          <p:nvPr/>
        </p:nvSpPr>
        <p:spPr>
          <a:xfrm>
            <a:off x="1636296" y="1335762"/>
            <a:ext cx="9865894" cy="621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5000" dirty="0">
                <a:solidFill>
                  <a:schemeClr val="accent1"/>
                </a:solidFill>
                <a:latin typeface="+mj-lt"/>
                <a:cs typeface="Cavolini" panose="020B0502040204020203" pitchFamily="66" charset="0"/>
              </a:rPr>
              <a:t>Katılımlarınız için teşekkür ederiz.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FC9C1639-F16A-4E5C-A0C4-D313B2901CD4}"/>
              </a:ext>
            </a:extLst>
          </p:cNvPr>
          <p:cNvSpPr txBox="1">
            <a:spLocks/>
          </p:cNvSpPr>
          <p:nvPr/>
        </p:nvSpPr>
        <p:spPr>
          <a:xfrm>
            <a:off x="3710156" y="3932920"/>
            <a:ext cx="8481844" cy="12488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 err="1">
                <a:solidFill>
                  <a:srgbClr val="FF0000"/>
                </a:solidFill>
              </a:rPr>
              <a:t>Prof.Dr</a:t>
            </a:r>
            <a:r>
              <a:rPr lang="tr-TR" sz="3000" dirty="0">
                <a:solidFill>
                  <a:srgbClr val="FF0000"/>
                </a:solidFill>
              </a:rPr>
              <a:t>. Mehmet AYDIN,</a:t>
            </a:r>
          </a:p>
          <a:p>
            <a:r>
              <a:rPr lang="tr-TR" sz="3000" dirty="0">
                <a:solidFill>
                  <a:srgbClr val="FF0000"/>
                </a:solidFill>
              </a:rPr>
              <a:t>Elinde sopasıyla Maden ocağının  etkilerini anlatıyor.</a:t>
            </a:r>
          </a:p>
        </p:txBody>
      </p:sp>
    </p:spTree>
    <p:extLst>
      <p:ext uri="{BB962C8B-B14F-4D97-AF65-F5344CB8AC3E}">
        <p14:creationId xmlns:p14="http://schemas.microsoft.com/office/powerpoint/2010/main" val="17516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9"/>
    </mc:Choice>
    <mc:Fallback xmlns="">
      <p:transition spd="slow" advTm="4789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4847"/>
            <a:ext cx="12192000" cy="781050"/>
          </a:xfrm>
          <a:prstGeom prst="rect">
            <a:avLst/>
          </a:prstGeom>
        </p:spPr>
      </p:pic>
      <p:sp>
        <p:nvSpPr>
          <p:cNvPr id="15" name="Başlık 1">
            <a:extLst>
              <a:ext uri="{FF2B5EF4-FFF2-40B4-BE49-F238E27FC236}">
                <a16:creationId xmlns:a16="http://schemas.microsoft.com/office/drawing/2014/main" id="{FC9C1639-F16A-4E5C-A0C4-D313B2901CD4}"/>
              </a:ext>
            </a:extLst>
          </p:cNvPr>
          <p:cNvSpPr txBox="1">
            <a:spLocks/>
          </p:cNvSpPr>
          <p:nvPr/>
        </p:nvSpPr>
        <p:spPr>
          <a:xfrm>
            <a:off x="1756611" y="3429000"/>
            <a:ext cx="7496571" cy="10185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/>
              <a:t>İbrahim Gündüz </a:t>
            </a:r>
            <a:r>
              <a:rPr lang="tr-TR" sz="3000" dirty="0">
                <a:solidFill>
                  <a:srgbClr val="FF0000"/>
                </a:solidFill>
              </a:rPr>
              <a:t>Altını Yazdı,</a:t>
            </a:r>
          </a:p>
          <a:p>
            <a:r>
              <a:rPr lang="tr-TR" sz="3000" dirty="0">
                <a:solidFill>
                  <a:srgbClr val="FF0000"/>
                </a:solidFill>
              </a:rPr>
              <a:t>üstünün sağlığı ve huzuru için</a:t>
            </a:r>
            <a:r>
              <a:rPr lang="tr-TR" sz="3000" dirty="0"/>
              <a:t>. . . . . .</a:t>
            </a:r>
          </a:p>
        </p:txBody>
      </p:sp>
      <p:pic>
        <p:nvPicPr>
          <p:cNvPr id="5" name="Resim 4" descr="metin içeren bir resim&#10;&#10;Açıklama otomatik olarak oluşturuldu">
            <a:extLst>
              <a:ext uri="{FF2B5EF4-FFF2-40B4-BE49-F238E27FC236}">
                <a16:creationId xmlns:a16="http://schemas.microsoft.com/office/drawing/2014/main" id="{0A22062B-C1C2-4E6B-B3B2-E2E2DBECCBA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55872"/>
            <a:ext cx="1756611" cy="268184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60781"/>
            <a:ext cx="5657850" cy="962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sp>
        <p:nvSpPr>
          <p:cNvPr id="9" name="Alt Başlık 2">
            <a:extLst>
              <a:ext uri="{FF2B5EF4-FFF2-40B4-BE49-F238E27FC236}">
                <a16:creationId xmlns:a16="http://schemas.microsoft.com/office/drawing/2014/main" id="{16336B6C-9F54-4334-A62C-D8F1E502C69E}"/>
              </a:ext>
            </a:extLst>
          </p:cNvPr>
          <p:cNvSpPr txBox="1">
            <a:spLocks/>
          </p:cNvSpPr>
          <p:nvPr/>
        </p:nvSpPr>
        <p:spPr>
          <a:xfrm>
            <a:off x="1478641" y="1454812"/>
            <a:ext cx="9865894" cy="621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5000" dirty="0">
                <a:solidFill>
                  <a:schemeClr val="accent1"/>
                </a:solidFill>
                <a:latin typeface="+mj-lt"/>
                <a:cs typeface="Cavolini" panose="020B0502040204020203" pitchFamily="66" charset="0"/>
              </a:rPr>
              <a:t>Katılımlarınız için teşekkür ederiz.</a:t>
            </a:r>
          </a:p>
        </p:txBody>
      </p:sp>
    </p:spTree>
    <p:extLst>
      <p:ext uri="{BB962C8B-B14F-4D97-AF65-F5344CB8AC3E}">
        <p14:creationId xmlns:p14="http://schemas.microsoft.com/office/powerpoint/2010/main" val="398871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59"/>
    </mc:Choice>
    <mc:Fallback xmlns="">
      <p:transition spd="slow" advTm="4559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D3286A30-8643-4C7D-BD78-5BF0AF43B41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315" y="1268511"/>
            <a:ext cx="7192370" cy="3769210"/>
          </a:xfrm>
          <a:prstGeom prst="rect">
            <a:avLst/>
          </a:prstGeom>
        </p:spPr>
      </p:pic>
      <p:sp>
        <p:nvSpPr>
          <p:cNvPr id="15" name="İçerik Yer Tutucusu 8">
            <a:extLst>
              <a:ext uri="{FF2B5EF4-FFF2-40B4-BE49-F238E27FC236}">
                <a16:creationId xmlns:a16="http://schemas.microsoft.com/office/drawing/2014/main" id="{F259333F-2C07-4EC5-8C71-D494E9F914E1}"/>
              </a:ext>
            </a:extLst>
          </p:cNvPr>
          <p:cNvSpPr txBox="1">
            <a:spLocks/>
          </p:cNvSpPr>
          <p:nvPr/>
        </p:nvSpPr>
        <p:spPr>
          <a:xfrm>
            <a:off x="-129938" y="1203412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Maden Alanı Planı</a:t>
            </a:r>
          </a:p>
        </p:txBody>
      </p:sp>
    </p:spTree>
    <p:extLst>
      <p:ext uri="{BB962C8B-B14F-4D97-AF65-F5344CB8AC3E}">
        <p14:creationId xmlns:p14="http://schemas.microsoft.com/office/powerpoint/2010/main" val="61038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5"/>
    </mc:Choice>
    <mc:Fallback xmlns="">
      <p:transition spd="slow" advTm="4695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244847"/>
            <a:ext cx="12192000" cy="781050"/>
          </a:xfrm>
          <a:prstGeom prst="rect">
            <a:avLst/>
          </a:prstGeom>
        </p:spPr>
      </p:pic>
      <p:sp>
        <p:nvSpPr>
          <p:cNvPr id="13" name="Alt Başlık 2">
            <a:extLst>
              <a:ext uri="{FF2B5EF4-FFF2-40B4-BE49-F238E27FC236}">
                <a16:creationId xmlns:a16="http://schemas.microsoft.com/office/drawing/2014/main" id="{2BDE99FB-766F-4325-BFB7-E87EF66462D9}"/>
              </a:ext>
            </a:extLst>
          </p:cNvPr>
          <p:cNvSpPr txBox="1">
            <a:spLocks/>
          </p:cNvSpPr>
          <p:nvPr/>
        </p:nvSpPr>
        <p:spPr>
          <a:xfrm>
            <a:off x="1636296" y="1335762"/>
            <a:ext cx="9865894" cy="6217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sz="5000" dirty="0">
                <a:solidFill>
                  <a:schemeClr val="accent1"/>
                </a:solidFill>
                <a:latin typeface="+mj-lt"/>
                <a:cs typeface="Cavolini" panose="020B0502040204020203" pitchFamily="66" charset="0"/>
              </a:rPr>
              <a:t>İlgilendiğiniz için teşekkür ederiz.</a:t>
            </a: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FC9C1639-F16A-4E5C-A0C4-D313B2901CD4}"/>
              </a:ext>
            </a:extLst>
          </p:cNvPr>
          <p:cNvSpPr txBox="1">
            <a:spLocks/>
          </p:cNvSpPr>
          <p:nvPr/>
        </p:nvSpPr>
        <p:spPr>
          <a:xfrm>
            <a:off x="5915528" y="2822010"/>
            <a:ext cx="6276472" cy="267140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</a:rPr>
              <a:t>KADOÇED Başkanı Dr. Ahmet FİDAN, </a:t>
            </a:r>
            <a:r>
              <a:rPr lang="tr-TR" sz="3000" dirty="0"/>
              <a:t>Altıntepe Bölgesi, Madencilik Faaliyetleri</a:t>
            </a:r>
          </a:p>
          <a:p>
            <a:r>
              <a:rPr lang="tr-TR" sz="3000" dirty="0"/>
              <a:t>Çevresel Durum Değerlendirme Raporunu Yazdı ve Deklere etti.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24F80153-E6DA-45A1-B585-21F08C3F66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23271"/>
            <a:ext cx="5915528" cy="3221576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60781"/>
            <a:ext cx="5657850" cy="962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45226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3"/>
    </mc:Choice>
    <mc:Fallback xmlns="">
      <p:transition spd="slow" advTm="4493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11" y="2771799"/>
            <a:ext cx="2808371" cy="23522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/>
              <a:t>Yıl 2008</a:t>
            </a:r>
          </a:p>
          <a:p>
            <a:pPr marL="0" indent="0">
              <a:buNone/>
            </a:pPr>
            <a:r>
              <a:rPr lang="tr-TR" dirty="0" err="1"/>
              <a:t>ALTINTEPE’de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Maden</a:t>
            </a:r>
          </a:p>
          <a:p>
            <a:pPr marL="0" indent="0">
              <a:buNone/>
            </a:pPr>
            <a:r>
              <a:rPr lang="tr-TR" dirty="0"/>
              <a:t>Faaliyetleri</a:t>
            </a:r>
          </a:p>
          <a:p>
            <a:pPr marL="0" indent="0">
              <a:buNone/>
            </a:pPr>
            <a:r>
              <a:rPr lang="tr-TR" dirty="0"/>
              <a:t>Başladı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4" name="Resim 3" descr="metin, gazete, başlık içeren bir resim&#10;&#10;Açıklama otomatik olarak oluşturuldu">
            <a:extLst>
              <a:ext uri="{FF2B5EF4-FFF2-40B4-BE49-F238E27FC236}">
                <a16:creationId xmlns:a16="http://schemas.microsoft.com/office/drawing/2014/main" id="{CE6AD3A5-21F1-458A-B1D2-D9793801EC3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4125" y="2875546"/>
            <a:ext cx="3557876" cy="2182829"/>
          </a:xfrm>
          <a:prstGeom prst="rect">
            <a:avLst/>
          </a:prstGeom>
        </p:spPr>
      </p:pic>
      <p:pic>
        <p:nvPicPr>
          <p:cNvPr id="6" name="Resim 5" descr="ağaç, açık hava, kişi, grup içeren bir resim&#10;&#10;Açıklama otomatik olarak oluşturuldu">
            <a:extLst>
              <a:ext uri="{FF2B5EF4-FFF2-40B4-BE49-F238E27FC236}">
                <a16:creationId xmlns:a16="http://schemas.microsoft.com/office/drawing/2014/main" id="{5A117DF6-9FEA-4563-820E-5AB42029EB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4420" y="2875546"/>
            <a:ext cx="2859705" cy="2144779"/>
          </a:xfrm>
          <a:prstGeom prst="rect">
            <a:avLst/>
          </a:prstGeom>
        </p:spPr>
      </p:pic>
      <p:pic>
        <p:nvPicPr>
          <p:cNvPr id="11" name="Resim 10" descr="metin, açık hava, ağaç, işaret içeren bir resim&#10;&#10;Açıklama otomatik olarak oluşturuldu">
            <a:extLst>
              <a:ext uri="{FF2B5EF4-FFF2-40B4-BE49-F238E27FC236}">
                <a16:creationId xmlns:a16="http://schemas.microsoft.com/office/drawing/2014/main" id="{E14346A2-56E3-413B-ADFD-F44649F7D40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422" y="2882893"/>
            <a:ext cx="3247997" cy="2175482"/>
          </a:xfrm>
          <a:prstGeom prst="rect">
            <a:avLst/>
          </a:prstGeom>
        </p:spPr>
      </p:pic>
      <p:sp>
        <p:nvSpPr>
          <p:cNvPr id="15" name="İçerik Yer Tutucusu 8">
            <a:extLst>
              <a:ext uri="{FF2B5EF4-FFF2-40B4-BE49-F238E27FC236}">
                <a16:creationId xmlns:a16="http://schemas.microsoft.com/office/drawing/2014/main" id="{F259333F-2C07-4EC5-8C71-D494E9F914E1}"/>
              </a:ext>
            </a:extLst>
          </p:cNvPr>
          <p:cNvSpPr txBox="1">
            <a:spLocks/>
          </p:cNvSpPr>
          <p:nvPr/>
        </p:nvSpPr>
        <p:spPr>
          <a:xfrm>
            <a:off x="-129938" y="1203412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İlk Direnişler…</a:t>
            </a:r>
          </a:p>
        </p:txBody>
      </p:sp>
    </p:spTree>
    <p:extLst>
      <p:ext uri="{BB962C8B-B14F-4D97-AF65-F5344CB8AC3E}">
        <p14:creationId xmlns:p14="http://schemas.microsoft.com/office/powerpoint/2010/main" val="11081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80"/>
    </mc:Choice>
    <mc:Fallback xmlns="">
      <p:transition spd="slow" advTm="448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11" y="2771799"/>
            <a:ext cx="2808371" cy="2352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/>
              <a:t>Yıl 2009</a:t>
            </a:r>
          </a:p>
          <a:p>
            <a:pPr marL="0" indent="0">
              <a:buNone/>
            </a:pPr>
            <a:r>
              <a:rPr lang="tr-TR" dirty="0"/>
              <a:t>Halkın İlk </a:t>
            </a:r>
          </a:p>
          <a:p>
            <a:pPr marL="0" indent="0">
              <a:buNone/>
            </a:pPr>
            <a:r>
              <a:rPr lang="tr-TR" dirty="0"/>
              <a:t>Direnişleri</a:t>
            </a:r>
          </a:p>
          <a:p>
            <a:pPr marL="0" indent="0">
              <a:buNone/>
            </a:pPr>
            <a:r>
              <a:rPr lang="tr-TR" dirty="0"/>
              <a:t>Başladı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5" name="Resim 4" descr="metin, gök, açık hava, başlık içeren bir resim&#10;&#10;Açıklama otomatik olarak oluşturuldu">
            <a:extLst>
              <a:ext uri="{FF2B5EF4-FFF2-40B4-BE49-F238E27FC236}">
                <a16:creationId xmlns:a16="http://schemas.microsoft.com/office/drawing/2014/main" id="{E34F4C80-BAD8-42F3-AA8E-E2B958DD5F8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526" y="2648250"/>
            <a:ext cx="3228474" cy="2352273"/>
          </a:xfrm>
          <a:prstGeom prst="rect">
            <a:avLst/>
          </a:prstGeom>
        </p:spPr>
      </p:pic>
      <p:pic>
        <p:nvPicPr>
          <p:cNvPr id="8" name="Resim 7" descr="dağ, gök, kişi, açık hava içeren bir resim&#10;&#10;Açıklama otomatik olarak oluşturuldu">
            <a:extLst>
              <a:ext uri="{FF2B5EF4-FFF2-40B4-BE49-F238E27FC236}">
                <a16:creationId xmlns:a16="http://schemas.microsoft.com/office/drawing/2014/main" id="{B4144AA4-A1A4-4EDD-9514-254F8AC5567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70" y="2658464"/>
            <a:ext cx="3599956" cy="2379257"/>
          </a:xfrm>
          <a:prstGeom prst="rect">
            <a:avLst/>
          </a:prstGeom>
        </p:spPr>
      </p:pic>
      <p:pic>
        <p:nvPicPr>
          <p:cNvPr id="13" name="Resim 12" descr="metin, işaret, başlık içeren bir resim&#10;&#10;Açıklama otomatik olarak oluşturuldu">
            <a:extLst>
              <a:ext uri="{FF2B5EF4-FFF2-40B4-BE49-F238E27FC236}">
                <a16:creationId xmlns:a16="http://schemas.microsoft.com/office/drawing/2014/main" id="{B5A17522-C006-460B-AF42-962AD0274C7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322" y="2698068"/>
            <a:ext cx="3698549" cy="2379257"/>
          </a:xfrm>
          <a:prstGeom prst="rect">
            <a:avLst/>
          </a:prstGeom>
        </p:spPr>
      </p:pic>
      <p:sp>
        <p:nvSpPr>
          <p:cNvPr id="18" name="İçerik Yer Tutucusu 8">
            <a:extLst>
              <a:ext uri="{FF2B5EF4-FFF2-40B4-BE49-F238E27FC236}">
                <a16:creationId xmlns:a16="http://schemas.microsoft.com/office/drawing/2014/main" id="{09972475-749B-4416-AF2F-6ED2F1ADD634}"/>
              </a:ext>
            </a:extLst>
          </p:cNvPr>
          <p:cNvSpPr txBox="1">
            <a:spLocks/>
          </p:cNvSpPr>
          <p:nvPr/>
        </p:nvSpPr>
        <p:spPr>
          <a:xfrm>
            <a:off x="-129938" y="1447311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İlk Direnişler…</a:t>
            </a:r>
          </a:p>
        </p:txBody>
      </p:sp>
    </p:spTree>
    <p:extLst>
      <p:ext uri="{BB962C8B-B14F-4D97-AF65-F5344CB8AC3E}">
        <p14:creationId xmlns:p14="http://schemas.microsoft.com/office/powerpoint/2010/main" val="404043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6"/>
    </mc:Choice>
    <mc:Fallback xmlns="">
      <p:transition spd="slow" advTm="466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18" name="İçerik Yer Tutucusu 8">
            <a:extLst>
              <a:ext uri="{FF2B5EF4-FFF2-40B4-BE49-F238E27FC236}">
                <a16:creationId xmlns:a16="http://schemas.microsoft.com/office/drawing/2014/main" id="{09972475-749B-4416-AF2F-6ED2F1ADD634}"/>
              </a:ext>
            </a:extLst>
          </p:cNvPr>
          <p:cNvSpPr txBox="1">
            <a:spLocks/>
          </p:cNvSpPr>
          <p:nvPr/>
        </p:nvSpPr>
        <p:spPr>
          <a:xfrm>
            <a:off x="-129938" y="1447311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Meydanda, Salonda, Alanda…. İlk Direnişler…</a:t>
            </a:r>
          </a:p>
        </p:txBody>
      </p:sp>
      <p:pic>
        <p:nvPicPr>
          <p:cNvPr id="4" name="Resim 3" descr="ağaç, açık hava, kişi, grup içeren bir resim&#10;&#10;Açıklama otomatik olarak oluşturuldu">
            <a:extLst>
              <a:ext uri="{FF2B5EF4-FFF2-40B4-BE49-F238E27FC236}">
                <a16:creationId xmlns:a16="http://schemas.microsoft.com/office/drawing/2014/main" id="{25BA7E88-E595-4E60-A88F-ADAD881E231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13959"/>
            <a:ext cx="3228474" cy="2421356"/>
          </a:xfrm>
          <a:prstGeom prst="rect">
            <a:avLst/>
          </a:prstGeom>
        </p:spPr>
      </p:pic>
      <p:pic>
        <p:nvPicPr>
          <p:cNvPr id="11" name="Resim 10" descr="ağaç, açık hava, grup içeren bir resim&#10;&#10;Açıklama otomatik olarak oluşturuldu">
            <a:extLst>
              <a:ext uri="{FF2B5EF4-FFF2-40B4-BE49-F238E27FC236}">
                <a16:creationId xmlns:a16="http://schemas.microsoft.com/office/drawing/2014/main" id="{EB432F12-C32F-4AAF-93CE-FE4FF272623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270" y="2671357"/>
            <a:ext cx="3604729" cy="2401554"/>
          </a:xfrm>
          <a:prstGeom prst="rect">
            <a:avLst/>
          </a:prstGeom>
        </p:spPr>
      </p:pic>
      <p:pic>
        <p:nvPicPr>
          <p:cNvPr id="16" name="Resim 15" descr="metin, gazete, ekran görüntüsü, işaret içeren bir resim&#10;&#10;Açıklama otomatik olarak oluşturuldu">
            <a:extLst>
              <a:ext uri="{FF2B5EF4-FFF2-40B4-BE49-F238E27FC236}">
                <a16:creationId xmlns:a16="http://schemas.microsoft.com/office/drawing/2014/main" id="{D2C059D0-C109-443D-9E70-5C6A725D2F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7564" y="2598969"/>
            <a:ext cx="1784435" cy="2473876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73292379-1199-46BB-8B17-DDCF18B428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474" y="2671357"/>
            <a:ext cx="1696051" cy="2401488"/>
          </a:xfrm>
          <a:prstGeom prst="rect">
            <a:avLst/>
          </a:prstGeom>
        </p:spPr>
      </p:pic>
      <p:pic>
        <p:nvPicPr>
          <p:cNvPr id="22" name="Resim 21" descr="metin içeren bir resim&#10;&#10;Açıklama otomatik olarak oluşturuldu">
            <a:extLst>
              <a:ext uri="{FF2B5EF4-FFF2-40B4-BE49-F238E27FC236}">
                <a16:creationId xmlns:a16="http://schemas.microsoft.com/office/drawing/2014/main" id="{D715C5B7-16BB-45FE-9774-C7D85E8771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2999" y="2613959"/>
            <a:ext cx="2254564" cy="238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3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4"/>
    </mc:Choice>
    <mc:Fallback xmlns="">
      <p:transition spd="slow" advTm="48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sp>
        <p:nvSpPr>
          <p:cNvPr id="18" name="İçerik Yer Tutucusu 8">
            <a:extLst>
              <a:ext uri="{FF2B5EF4-FFF2-40B4-BE49-F238E27FC236}">
                <a16:creationId xmlns:a16="http://schemas.microsoft.com/office/drawing/2014/main" id="{09972475-749B-4416-AF2F-6ED2F1ADD634}"/>
              </a:ext>
            </a:extLst>
          </p:cNvPr>
          <p:cNvSpPr txBox="1">
            <a:spLocks/>
          </p:cNvSpPr>
          <p:nvPr/>
        </p:nvSpPr>
        <p:spPr>
          <a:xfrm>
            <a:off x="-129938" y="1447311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Meydanda, Salonda, Alanda…. İlk Direnişler…</a:t>
            </a:r>
          </a:p>
        </p:txBody>
      </p:sp>
      <p:pic>
        <p:nvPicPr>
          <p:cNvPr id="5" name="Resim 4" descr="kişi, poz, grup, insanlar içeren bir resim&#10;&#10;Açıklama otomatik olarak oluşturuldu">
            <a:extLst>
              <a:ext uri="{FF2B5EF4-FFF2-40B4-BE49-F238E27FC236}">
                <a16:creationId xmlns:a16="http://schemas.microsoft.com/office/drawing/2014/main" id="{F3105140-6900-4608-B9B2-5147F26E8BC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92823"/>
            <a:ext cx="3676381" cy="2757286"/>
          </a:xfrm>
          <a:prstGeom prst="rect">
            <a:avLst/>
          </a:prstGeom>
        </p:spPr>
      </p:pic>
      <p:pic>
        <p:nvPicPr>
          <p:cNvPr id="8" name="Resim 7" descr="ağaç, kişi, açık hava, insanlar içeren bir resim&#10;&#10;Açıklama otomatik olarak oluşturuldu">
            <a:extLst>
              <a:ext uri="{FF2B5EF4-FFF2-40B4-BE49-F238E27FC236}">
                <a16:creationId xmlns:a16="http://schemas.microsoft.com/office/drawing/2014/main" id="{E17F7EA4-A1D3-4D55-BD8D-554DF115D2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380" y="2292823"/>
            <a:ext cx="4091253" cy="2727502"/>
          </a:xfrm>
          <a:prstGeom prst="rect">
            <a:avLst/>
          </a:prstGeom>
        </p:spPr>
      </p:pic>
      <p:pic>
        <p:nvPicPr>
          <p:cNvPr id="10" name="Resim 9" descr="metin, kişi, insanlar, grup içeren bir resim&#10;&#10;Açıklama otomatik olarak oluşturuldu">
            <a:extLst>
              <a:ext uri="{FF2B5EF4-FFF2-40B4-BE49-F238E27FC236}">
                <a16:creationId xmlns:a16="http://schemas.microsoft.com/office/drawing/2014/main" id="{8240F52E-96B5-4A96-8EC6-289F0C65326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217" y="2302724"/>
            <a:ext cx="4422783" cy="2727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71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79"/>
    </mc:Choice>
    <mc:Fallback xmlns="">
      <p:transition spd="slow" advTm="5079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16" name="Resim 15" descr="metin, insanlar, grup, dansçı içeren bir resim&#10;&#10;Açıklama otomatik olarak oluşturuldu">
            <a:extLst>
              <a:ext uri="{FF2B5EF4-FFF2-40B4-BE49-F238E27FC236}">
                <a16:creationId xmlns:a16="http://schemas.microsoft.com/office/drawing/2014/main" id="{69420F61-0C73-4BE0-B422-FFF864F55F4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5277" y="2454442"/>
            <a:ext cx="3466723" cy="2587021"/>
          </a:xfrm>
          <a:prstGeom prst="rect">
            <a:avLst/>
          </a:prstGeom>
        </p:spPr>
      </p:pic>
      <p:pic>
        <p:nvPicPr>
          <p:cNvPr id="4" name="Resim 3" descr="iç mekan, kişi, duvar, insanlar içeren bir resim&#10;&#10;Açıklama otomatik olarak oluşturuldu">
            <a:extLst>
              <a:ext uri="{FF2B5EF4-FFF2-40B4-BE49-F238E27FC236}">
                <a16:creationId xmlns:a16="http://schemas.microsoft.com/office/drawing/2014/main" id="{87B56612-E00A-44F0-A259-49D1A008E1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9709" y="2474244"/>
            <a:ext cx="3645568" cy="2587021"/>
          </a:xfrm>
          <a:prstGeom prst="rect">
            <a:avLst/>
          </a:prstGeom>
        </p:spPr>
      </p:pic>
      <p:pic>
        <p:nvPicPr>
          <p:cNvPr id="7" name="Resim 6" descr="açık hava, zemin, ağaç, kişi içeren bir resim&#10;&#10;Açıklama otomatik olarak oluşturuldu">
            <a:extLst>
              <a:ext uri="{FF2B5EF4-FFF2-40B4-BE49-F238E27FC236}">
                <a16:creationId xmlns:a16="http://schemas.microsoft.com/office/drawing/2014/main" id="{56E616B5-0ED3-428B-86B5-99A24A21D27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22" y="2469432"/>
            <a:ext cx="4620213" cy="2598870"/>
          </a:xfrm>
          <a:prstGeom prst="rect">
            <a:avLst/>
          </a:prstGeo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1" y="2464620"/>
            <a:ext cx="2808371" cy="2663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Yıl 2010</a:t>
            </a:r>
          </a:p>
          <a:p>
            <a:pPr marL="0" indent="0">
              <a:buNone/>
            </a:pPr>
            <a:r>
              <a:rPr lang="tr-TR" dirty="0"/>
              <a:t>Halkın İlk </a:t>
            </a:r>
          </a:p>
          <a:p>
            <a:pPr marL="0" indent="0">
              <a:buNone/>
            </a:pPr>
            <a:r>
              <a:rPr lang="tr-TR" dirty="0"/>
              <a:t>Direnişleri</a:t>
            </a:r>
          </a:p>
          <a:p>
            <a:pPr marL="0" indent="0">
              <a:buNone/>
            </a:pPr>
            <a:r>
              <a:rPr lang="tr-TR" dirty="0"/>
              <a:t>Her yerde ve ortamda…….</a:t>
            </a:r>
          </a:p>
        </p:txBody>
      </p:sp>
      <p:sp>
        <p:nvSpPr>
          <p:cNvPr id="19" name="İçerik Yer Tutucusu 8">
            <a:extLst>
              <a:ext uri="{FF2B5EF4-FFF2-40B4-BE49-F238E27FC236}">
                <a16:creationId xmlns:a16="http://schemas.microsoft.com/office/drawing/2014/main" id="{992670F6-0B7D-4139-B73F-BB9A2DAB0E27}"/>
              </a:ext>
            </a:extLst>
          </p:cNvPr>
          <p:cNvSpPr txBox="1">
            <a:spLocks/>
          </p:cNvSpPr>
          <p:nvPr/>
        </p:nvSpPr>
        <p:spPr>
          <a:xfrm>
            <a:off x="-129938" y="1454241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İlk Direnişler…</a:t>
            </a:r>
          </a:p>
        </p:txBody>
      </p:sp>
    </p:spTree>
    <p:extLst>
      <p:ext uri="{BB962C8B-B14F-4D97-AF65-F5344CB8AC3E}">
        <p14:creationId xmlns:p14="http://schemas.microsoft.com/office/powerpoint/2010/main" val="17259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77"/>
    </mc:Choice>
    <mc:Fallback xmlns="">
      <p:transition spd="slow" advTm="49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çayır, açık hava, çocuk, kişi içeren bir resim&#10;&#10;Açıklama otomatik olarak oluşturuldu">
            <a:extLst>
              <a:ext uri="{FF2B5EF4-FFF2-40B4-BE49-F238E27FC236}">
                <a16:creationId xmlns:a16="http://schemas.microsoft.com/office/drawing/2014/main" id="{03E3A00F-1F98-4C00-AB8F-74589100C0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612" y="2427346"/>
            <a:ext cx="3490124" cy="2617593"/>
          </a:xfrm>
          <a:prstGeom prst="rect">
            <a:avLst/>
          </a:prstGeom>
        </p:spPr>
      </p:pic>
      <p:pic>
        <p:nvPicPr>
          <p:cNvPr id="10" name="Resim 9" descr="kişi, poz, grup, insanlar içeren bir resim&#10;&#10;Açıklama otomatik olarak oluşturuldu">
            <a:extLst>
              <a:ext uri="{FF2B5EF4-FFF2-40B4-BE49-F238E27FC236}">
                <a16:creationId xmlns:a16="http://schemas.microsoft.com/office/drawing/2014/main" id="{A6B33F71-86B9-499E-992F-17D76B625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352" y="2434463"/>
            <a:ext cx="3019121" cy="2620654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D860037F-B1AA-4C50-8336-DC2423E6A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680" y="385388"/>
            <a:ext cx="11334750" cy="781050"/>
          </a:xfrm>
        </p:spPr>
        <p:txBody>
          <a:bodyPr>
            <a:noAutofit/>
          </a:bodyPr>
          <a:lstStyle/>
          <a:p>
            <a:r>
              <a:rPr lang="tr-TR" sz="5000" dirty="0"/>
              <a:t>FATSA SİYANÜRLE ALTIN MADENCİLİĞİ SÜRECİ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944D88E6-9DFE-4C58-9DB3-EC565D47C0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0400" y="5860781"/>
            <a:ext cx="5181600" cy="997219"/>
          </a:xfrm>
          <a:prstGeom prst="rect">
            <a:avLst/>
          </a:prstGeom>
        </p:spPr>
      </p:pic>
      <p:sp>
        <p:nvSpPr>
          <p:cNvPr id="14" name="İçerik Yer Tutucusu 8">
            <a:extLst>
              <a:ext uri="{FF2B5EF4-FFF2-40B4-BE49-F238E27FC236}">
                <a16:creationId xmlns:a16="http://schemas.microsoft.com/office/drawing/2014/main" id="{42BED262-3013-416D-9205-EDAA6EABD2DB}"/>
              </a:ext>
            </a:extLst>
          </p:cNvPr>
          <p:cNvSpPr txBox="1">
            <a:spLocks/>
          </p:cNvSpPr>
          <p:nvPr/>
        </p:nvSpPr>
        <p:spPr>
          <a:xfrm>
            <a:off x="247650" y="5825989"/>
            <a:ext cx="5657850" cy="9972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tr-TR" dirty="0">
                <a:solidFill>
                  <a:srgbClr val="00B0F0"/>
                </a:solidFill>
              </a:rPr>
              <a:t>Dr. Ahmet FİDAN</a:t>
            </a:r>
          </a:p>
          <a:p>
            <a:pPr marL="0" indent="0">
              <a:buNone/>
            </a:pPr>
            <a:r>
              <a:rPr lang="tr-TR" dirty="0"/>
              <a:t>KADOÇED Genel Başkanı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FE05EC14-FCF9-4B71-9275-95A8F67F4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40127"/>
            <a:ext cx="12192000" cy="78105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9DCF6F40-08CD-4552-B8CC-66A71410BC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648" y="2429301"/>
            <a:ext cx="1747685" cy="2606014"/>
          </a:xfrm>
          <a:prstGeom prst="rect">
            <a:avLst/>
          </a:prstGeom>
        </p:spPr>
      </p:pic>
      <p:sp>
        <p:nvSpPr>
          <p:cNvPr id="9" name="İçerik Yer Tutucusu 8">
            <a:extLst>
              <a:ext uri="{FF2B5EF4-FFF2-40B4-BE49-F238E27FC236}">
                <a16:creationId xmlns:a16="http://schemas.microsoft.com/office/drawing/2014/main" id="{4E3CC656-61EA-4AE0-8956-78AD4F971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1" y="2702257"/>
            <a:ext cx="2808371" cy="2425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dirty="0">
                <a:solidFill>
                  <a:srgbClr val="FF0000"/>
                </a:solidFill>
              </a:rPr>
              <a:t>Yıl 2010</a:t>
            </a:r>
          </a:p>
          <a:p>
            <a:pPr marL="0" indent="0">
              <a:buNone/>
            </a:pPr>
            <a:r>
              <a:rPr lang="tr-TR" dirty="0"/>
              <a:t>Halkın İlk </a:t>
            </a:r>
          </a:p>
          <a:p>
            <a:pPr marL="0" indent="0">
              <a:buNone/>
            </a:pPr>
            <a:r>
              <a:rPr lang="tr-TR" dirty="0"/>
              <a:t>Direnişleri</a:t>
            </a:r>
          </a:p>
          <a:p>
            <a:pPr marL="0" indent="0">
              <a:buNone/>
            </a:pPr>
            <a:r>
              <a:rPr lang="tr-TR" dirty="0"/>
              <a:t>Her yerde ve ortamda…….</a:t>
            </a:r>
          </a:p>
        </p:txBody>
      </p:sp>
      <p:pic>
        <p:nvPicPr>
          <p:cNvPr id="13" name="Resim 12" descr="metin, kişi, açık hava, poz içeren bir resim&#10;&#10;Açıklama otomatik olarak oluşturuldu">
            <a:extLst>
              <a:ext uri="{FF2B5EF4-FFF2-40B4-BE49-F238E27FC236}">
                <a16:creationId xmlns:a16="http://schemas.microsoft.com/office/drawing/2014/main" id="{CEB2C3AE-74DA-4F9B-BBDA-34BB62BACE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9736" y="2434463"/>
            <a:ext cx="3162264" cy="2566060"/>
          </a:xfrm>
          <a:prstGeom prst="rect">
            <a:avLst/>
          </a:prstGeom>
        </p:spPr>
      </p:pic>
      <p:sp>
        <p:nvSpPr>
          <p:cNvPr id="17" name="İçerik Yer Tutucusu 8">
            <a:extLst>
              <a:ext uri="{FF2B5EF4-FFF2-40B4-BE49-F238E27FC236}">
                <a16:creationId xmlns:a16="http://schemas.microsoft.com/office/drawing/2014/main" id="{FB4AA092-6514-49C4-BC94-E5E3255C6FBA}"/>
              </a:ext>
            </a:extLst>
          </p:cNvPr>
          <p:cNvSpPr txBox="1">
            <a:spLocks/>
          </p:cNvSpPr>
          <p:nvPr/>
        </p:nvSpPr>
        <p:spPr>
          <a:xfrm>
            <a:off x="-129938" y="1285300"/>
            <a:ext cx="12321938" cy="727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4000" b="1" dirty="0">
                <a:solidFill>
                  <a:srgbClr val="FF0000"/>
                </a:solidFill>
              </a:rPr>
              <a:t>İlk Direnişler…</a:t>
            </a:r>
          </a:p>
        </p:txBody>
      </p:sp>
    </p:spTree>
    <p:extLst>
      <p:ext uri="{BB962C8B-B14F-4D97-AF65-F5344CB8AC3E}">
        <p14:creationId xmlns:p14="http://schemas.microsoft.com/office/powerpoint/2010/main" val="11926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1"/>
    </mc:Choice>
    <mc:Fallback xmlns="">
      <p:transition spd="slow" advTm="4841"/>
    </mc:Fallback>
  </mc:AlternateContent>
</p:sld>
</file>

<file path=ppt/theme/theme1.xml><?xml version="1.0" encoding="utf-8"?>
<a:theme xmlns:a="http://schemas.openxmlformats.org/drawingml/2006/main" name="TornVTI">
  <a:themeElements>
    <a:clrScheme name="Custom 1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3FB96C"/>
      </a:accent1>
      <a:accent2>
        <a:srgbClr val="699EFA"/>
      </a:accent2>
      <a:accent3>
        <a:srgbClr val="8039C1"/>
      </a:accent3>
      <a:accent4>
        <a:srgbClr val="D1971A"/>
      </a:accent4>
      <a:accent5>
        <a:srgbClr val="E62B59"/>
      </a:accent5>
      <a:accent6>
        <a:srgbClr val="9CA2AB"/>
      </a:accent6>
      <a:hlink>
        <a:srgbClr val="FFFFFF"/>
      </a:hlink>
      <a:folHlink>
        <a:srgbClr val="57618E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715</Words>
  <Application>Microsoft Office PowerPoint</Application>
  <PresentationFormat>Geniş ekran</PresentationFormat>
  <Paragraphs>190</Paragraphs>
  <Slides>30</Slides>
  <Notes>7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30</vt:i4>
      </vt:variant>
    </vt:vector>
  </HeadingPairs>
  <TitlesOfParts>
    <vt:vector size="35" baseType="lpstr">
      <vt:lpstr>Arial</vt:lpstr>
      <vt:lpstr>Arial Nova Cond</vt:lpstr>
      <vt:lpstr>Calibri</vt:lpstr>
      <vt:lpstr>Impact</vt:lpstr>
      <vt:lpstr>TornVTI</vt:lpstr>
      <vt:lpstr>ALTIN MADENİ ZOOM PANELİ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  <vt:lpstr>FATSA SİYANÜRLE ALTIN MADENCİLİĞİ SÜRECİ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ALTIN MADENİ ZOOM PANELİ</dc:title>
  <dc:creator>Ahmet FİDAN</dc:creator>
  <cp:lastModifiedBy>Ahmet FİDAN</cp:lastModifiedBy>
  <cp:revision>50</cp:revision>
  <dcterms:created xsi:type="dcterms:W3CDTF">2021-01-02T10:32:50Z</dcterms:created>
  <dcterms:modified xsi:type="dcterms:W3CDTF">2021-02-09T01:03:59Z</dcterms:modified>
</cp:coreProperties>
</file>